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9" r:id="rId2"/>
    <p:sldId id="327" r:id="rId3"/>
    <p:sldId id="320" r:id="rId4"/>
    <p:sldId id="328" r:id="rId5"/>
    <p:sldId id="329" r:id="rId6"/>
    <p:sldId id="321" r:id="rId7"/>
    <p:sldId id="336" r:id="rId8"/>
    <p:sldId id="265" r:id="rId9"/>
    <p:sldId id="325" r:id="rId10"/>
    <p:sldId id="330" r:id="rId11"/>
    <p:sldId id="339" r:id="rId12"/>
    <p:sldId id="340" r:id="rId13"/>
    <p:sldId id="341" r:id="rId14"/>
    <p:sldId id="342" r:id="rId15"/>
    <p:sldId id="343" r:id="rId16"/>
    <p:sldId id="344" r:id="rId17"/>
    <p:sldId id="331" r:id="rId18"/>
    <p:sldId id="279" r:id="rId19"/>
    <p:sldId id="324" r:id="rId20"/>
    <p:sldId id="332" r:id="rId21"/>
    <p:sldId id="316" r:id="rId22"/>
    <p:sldId id="337" r:id="rId23"/>
    <p:sldId id="303" r:id="rId24"/>
    <p:sldId id="338" r:id="rId25"/>
    <p:sldId id="333" r:id="rId26"/>
    <p:sldId id="317" r:id="rId27"/>
    <p:sldId id="335" r:id="rId28"/>
    <p:sldId id="345" r:id="rId29"/>
    <p:sldId id="260"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5262" autoAdjust="0"/>
  </p:normalViewPr>
  <p:slideViewPr>
    <p:cSldViewPr snapToGrid="0" showGuides="1">
      <p:cViewPr varScale="1">
        <p:scale>
          <a:sx n="88" d="100"/>
          <a:sy n="88" d="100"/>
        </p:scale>
        <p:origin x="267" y="48"/>
      </p:cViewPr>
      <p:guideLst>
        <p:guide orient="horz" pos="2153"/>
        <p:guide pos="38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4283F-6495-48DE-BDC3-F33014271896}" type="datetimeFigureOut">
              <a:rPr lang="zh-CN" altLang="en-US" smtClean="0"/>
              <a:t>2023/9/19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DFA0D-255B-494B-BBF0-551683B8A8F7}" type="slidenum">
              <a:rPr lang="zh-CN" altLang="en-US" smtClean="0"/>
              <a:t>‹#›</a:t>
            </a:fld>
            <a:endParaRPr lang="zh-CN" altLang="en-US"/>
          </a:p>
        </p:txBody>
      </p:sp>
    </p:spTree>
    <p:extLst>
      <p:ext uri="{BB962C8B-B14F-4D97-AF65-F5344CB8AC3E}">
        <p14:creationId xmlns:p14="http://schemas.microsoft.com/office/powerpoint/2010/main" val="3786911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531E42-6996-44A8-8862-A293C58E8181}" type="datetimeFigureOut">
              <a:rPr lang="zh-CN" altLang="en-US" smtClean="0"/>
              <a:t>2023/9/19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31E42-6996-44A8-8862-A293C58E8181}" type="datetimeFigureOut">
              <a:rPr lang="zh-CN" altLang="en-US" smtClean="0"/>
              <a:t>2023/9/19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AAFC1-4458-46FA-8DFD-0DD3B7F8E21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tags" Target="../tags/tag9.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xml"/><Relationship Id="rId11" Type="http://schemas.openxmlformats.org/officeDocument/2006/relationships/image" Target="../media/image27.png"/><Relationship Id="rId5" Type="http://schemas.openxmlformats.org/officeDocument/2006/relationships/tags" Target="../tags/tag11.xml"/><Relationship Id="rId10" Type="http://schemas.openxmlformats.org/officeDocument/2006/relationships/image" Target="../media/image26.png"/><Relationship Id="rId4" Type="http://schemas.openxmlformats.org/officeDocument/2006/relationships/tags" Target="../tags/tag10.xml"/><Relationship Id="rId9" Type="http://schemas.openxmlformats.org/officeDocument/2006/relationships/image" Target="../media/image25.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32.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1.png"/><Relationship Id="rId5" Type="http://schemas.openxmlformats.org/officeDocument/2006/relationships/slideLayout" Target="../slideLayouts/slideLayout1.xml"/><Relationship Id="rId4" Type="http://schemas.openxmlformats.org/officeDocument/2006/relationships/tags" Target="../tags/tag1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4.png"/><Relationship Id="rId5" Type="http://schemas.openxmlformats.org/officeDocument/2006/relationships/slideLayout" Target="../slideLayouts/slideLayout1.xml"/><Relationship Id="rId4" Type="http://schemas.openxmlformats.org/officeDocument/2006/relationships/tags" Target="../tags/tag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2.w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3.pn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8" name="文本框 7"/>
          <p:cNvSpPr txBox="1"/>
          <p:nvPr/>
        </p:nvSpPr>
        <p:spPr>
          <a:xfrm>
            <a:off x="2220667" y="2592607"/>
            <a:ext cx="7750668" cy="954107"/>
          </a:xfrm>
          <a:prstGeom prst="rect">
            <a:avLst/>
          </a:prstGeom>
          <a:noFill/>
        </p:spPr>
        <p:txBody>
          <a:bodyPr vert="horz" wrap="square" rtlCol="0">
            <a:spAutoFit/>
          </a:bodyPr>
          <a:lstStyle/>
          <a:p>
            <a:pPr algn="ctr"/>
            <a:r>
              <a:rPr lang="zh-CN" altLang="en-US" sz="5600" dirty="0">
                <a:solidFill>
                  <a:schemeClr val="accent1"/>
                </a:solidFill>
                <a:latin typeface="微软雅黑" panose="020B0503020204020204" pitchFamily="34" charset="-122"/>
                <a:ea typeface="微软雅黑" panose="020B0503020204020204" pitchFamily="34" charset="-122"/>
              </a:rPr>
              <a:t>林业变化信息提取</a:t>
            </a:r>
            <a:endParaRPr lang="zh-CN" altLang="en-US" sz="5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81755"/>
            <a:ext cx="5973445" cy="461665"/>
          </a:xfrm>
          <a:prstGeom prst="rect">
            <a:avLst/>
          </a:prstGeom>
          <a:noFill/>
        </p:spPr>
        <p:txBody>
          <a:bodyPr vert="horz" wrap="square" rtlCol="0">
            <a:spAutoFit/>
          </a:bodyPr>
          <a:lstStyle/>
          <a:p>
            <a:pPr marL="12700">
              <a:lnSpc>
                <a:spcPct val="100000"/>
              </a:lnSpc>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sym typeface="+mn-ea"/>
              </a:rPr>
              <a:t>指数筛选</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02</a:t>
            </a:r>
            <a:endParaRPr lang="zh-CN" altLang="en-US" sz="3200" dirty="0">
              <a:solidFill>
                <a:schemeClr val="accent1"/>
              </a:solidFill>
              <a:latin typeface="思源宋体 CN" pitchFamily="18" charset="-122"/>
              <a:ea typeface="思源宋体 CN" pitchFamily="18" charset="-122"/>
            </a:endParaRPr>
          </a:p>
        </p:txBody>
      </p:sp>
      <p:sp>
        <p:nvSpPr>
          <p:cNvPr id="38" name="矩形 37"/>
          <p:cNvSpPr/>
          <p:nvPr/>
        </p:nvSpPr>
        <p:spPr>
          <a:xfrm>
            <a:off x="8397321" y="452394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itchFamily="34" charset="0"/>
                <a:cs typeface="Calibri Light" pitchFamily="34" charset="0"/>
              </a:rPr>
              <a:t>ADD YOUR  TEXT HERE</a:t>
            </a:r>
            <a:endParaRPr lang="zh-CN" altLang="en-US" sz="1400" b="1" dirty="0">
              <a:solidFill>
                <a:schemeClr val="bg1"/>
              </a:solidFill>
              <a:latin typeface="Calibri Light" pitchFamily="34" charset="0"/>
              <a:cs typeface="Calibri Light" pitchFamily="34" charset="0"/>
            </a:endParaRPr>
          </a:p>
        </p:txBody>
      </p:sp>
      <p:sp>
        <p:nvSpPr>
          <p:cNvPr id="5" name="矩形 4"/>
          <p:cNvSpPr/>
          <p:nvPr/>
        </p:nvSpPr>
        <p:spPr>
          <a:xfrm>
            <a:off x="616589" y="1223428"/>
            <a:ext cx="10953370" cy="1502976"/>
          </a:xfrm>
          <a:prstGeom prst="rect">
            <a:avLst/>
          </a:prstGeom>
        </p:spPr>
        <p:txBody>
          <a:bodyPr wrap="square">
            <a:spAutoFit/>
          </a:bodyPr>
          <a:lstStyle/>
          <a:p>
            <a:pPr marL="221615" marR="5080" indent="-209550" algn="just" fontAlgn="auto">
              <a:lnSpc>
                <a:spcPct val="150000"/>
              </a:lnSpc>
              <a:spcBef>
                <a:spcPts val="100"/>
              </a:spcBef>
              <a:buChar char="•"/>
              <a:tabLst>
                <a:tab pos="222250" algn="l"/>
              </a:tabLst>
            </a:pP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计算得到的所有指数与原有</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R</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B</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G</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NIR</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波段以及影像标注后图层合并到一个特征向量中。</a:t>
            </a:r>
          </a:p>
          <a:p>
            <a:pPr marL="221615" marR="5080" indent="-209550" algn="just" fontAlgn="auto">
              <a:lnSpc>
                <a:spcPct val="150000"/>
              </a:lnSpc>
              <a:spcBef>
                <a:spcPts val="100"/>
              </a:spcBef>
              <a:buChar char="•"/>
              <a:tabLst>
                <a:tab pos="222250" algn="l"/>
              </a:tabLst>
            </a:pP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根据各个指数之间的相关系数以及互信息，筛选得到</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10</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维特征集，并归一化。</a:t>
            </a:r>
          </a:p>
          <a:p>
            <a:pPr marL="221615" marR="5080" indent="-209550" algn="just" fontAlgn="auto">
              <a:lnSpc>
                <a:spcPct val="150000"/>
              </a:lnSpc>
              <a:spcBef>
                <a:spcPts val="100"/>
              </a:spcBef>
              <a:buChar char="•"/>
              <a:tabLst>
                <a:tab pos="222250" algn="l"/>
              </a:tabLst>
            </a:pP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植被指数相关系数表如下：</a:t>
            </a:r>
          </a:p>
        </p:txBody>
      </p:sp>
      <p:pic>
        <p:nvPicPr>
          <p:cNvPr id="16" name="图片 15"/>
          <p:cNvPicPr>
            <a:picLocks noChangeAspect="1"/>
          </p:cNvPicPr>
          <p:nvPr>
            <p:custDataLst>
              <p:tags r:id="rId1"/>
            </p:custDataLst>
          </p:nvPr>
        </p:nvPicPr>
        <p:blipFill>
          <a:blip r:embed="rId3"/>
          <a:srcRect t="54282" r="33075"/>
          <a:stretch>
            <a:fillRect/>
          </a:stretch>
        </p:blipFill>
        <p:spPr>
          <a:xfrm>
            <a:off x="2066893" y="2856844"/>
            <a:ext cx="8052762" cy="3334205"/>
          </a:xfrm>
          <a:prstGeom prst="rect">
            <a:avLst/>
          </a:prstGeom>
        </p:spPr>
      </p:pic>
    </p:spTree>
    <p:extLst>
      <p:ext uri="{BB962C8B-B14F-4D97-AF65-F5344CB8AC3E}">
        <p14:creationId xmlns:p14="http://schemas.microsoft.com/office/powerpoint/2010/main" val="875744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p:nvPr/>
        </p:nvPicPr>
        <p:blipFill>
          <a:blip r:embed="rId3"/>
          <a:stretch>
            <a:fillRect/>
          </a:stretch>
        </p:blipFill>
        <p:spPr>
          <a:xfrm>
            <a:off x="4805035" y="1039236"/>
            <a:ext cx="7184571" cy="5580175"/>
          </a:xfrm>
          <a:prstGeom prst="rect">
            <a:avLst/>
          </a:prstGeom>
          <a:noFill/>
          <a:ln>
            <a:noFill/>
          </a:ln>
        </p:spPr>
      </p:pic>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5973445"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纹理指数计算与可视化</a:t>
            </a:r>
            <a:endPar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03</a:t>
            </a:r>
            <a:endParaRPr lang="zh-CN" altLang="en-US" sz="3200" dirty="0">
              <a:solidFill>
                <a:schemeClr val="accent1"/>
              </a:solidFill>
              <a:latin typeface="思源宋体 CN" pitchFamily="18" charset="-122"/>
              <a:ea typeface="思源宋体 CN" pitchFamily="18" charset="-122"/>
            </a:endParaRPr>
          </a:p>
        </p:txBody>
      </p:sp>
      <p:sp>
        <p:nvSpPr>
          <p:cNvPr id="38" name="矩形 37"/>
          <p:cNvSpPr/>
          <p:nvPr/>
        </p:nvSpPr>
        <p:spPr>
          <a:xfrm>
            <a:off x="8397321" y="452394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itchFamily="34" charset="0"/>
                <a:cs typeface="Calibri Light" pitchFamily="34" charset="0"/>
              </a:rPr>
              <a:t>ADD YOUR  TEXT HERE</a:t>
            </a:r>
            <a:endParaRPr lang="zh-CN" altLang="en-US" sz="1400" b="1" dirty="0">
              <a:solidFill>
                <a:schemeClr val="bg1"/>
              </a:solidFill>
              <a:latin typeface="Calibri Light" pitchFamily="34" charset="0"/>
              <a:cs typeface="Calibri Light" pitchFamily="34" charset="0"/>
            </a:endParaRPr>
          </a:p>
        </p:txBody>
      </p:sp>
      <p:sp>
        <p:nvSpPr>
          <p:cNvPr id="4" name="TextBox 23"/>
          <p:cNvSpPr txBox="1"/>
          <p:nvPr>
            <p:custDataLst>
              <p:tags r:id="rId1"/>
            </p:custDataLst>
          </p:nvPr>
        </p:nvSpPr>
        <p:spPr>
          <a:xfrm>
            <a:off x="463630" y="1158162"/>
            <a:ext cx="4347296" cy="1938992"/>
          </a:xfrm>
          <a:prstGeom prst="rect">
            <a:avLst/>
          </a:prstGeom>
          <a:noFill/>
        </p:spPr>
        <p:txBody>
          <a:bodyPr wrap="square" rtlCol="0">
            <a:spAutoFit/>
          </a:bodyPr>
          <a:lstStyle/>
          <a:p>
            <a:r>
              <a:rPr lang="zh-CN" altLang="en-US" sz="24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遍历每个像素，计算灰度共生矩阵</a:t>
            </a:r>
            <a:endParaRPr lang="en-US" altLang="zh-CN" sz="24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endParaRPr>
          </a:p>
          <a:p>
            <a:r>
              <a:rPr lang="zh-CN" altLang="en-US" sz="24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提取</a:t>
            </a:r>
            <a:r>
              <a:rPr lang="en-US" altLang="zh-CN" sz="24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energy, correlation, contrast, homogeneity </a:t>
            </a:r>
            <a:r>
              <a:rPr lang="zh-CN" altLang="en-US" sz="24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作为纹理特征</a:t>
            </a:r>
          </a:p>
        </p:txBody>
      </p:sp>
    </p:spTree>
    <p:extLst>
      <p:ext uri="{BB962C8B-B14F-4D97-AF65-F5344CB8AC3E}">
        <p14:creationId xmlns:p14="http://schemas.microsoft.com/office/powerpoint/2010/main" val="2765205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5973445"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纹理指数计算与可视化</a:t>
            </a:r>
            <a:endPar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03</a:t>
            </a:r>
            <a:endParaRPr lang="zh-CN" altLang="en-US" sz="3200" dirty="0">
              <a:solidFill>
                <a:schemeClr val="accent1"/>
              </a:solidFill>
              <a:latin typeface="思源宋体 CN" pitchFamily="18" charset="-122"/>
              <a:ea typeface="思源宋体 CN" pitchFamily="18" charset="-122"/>
            </a:endParaRPr>
          </a:p>
        </p:txBody>
      </p:sp>
      <p:sp>
        <p:nvSpPr>
          <p:cNvPr id="38" name="矩形 37"/>
          <p:cNvSpPr/>
          <p:nvPr/>
        </p:nvSpPr>
        <p:spPr>
          <a:xfrm>
            <a:off x="8397321" y="452394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itchFamily="34" charset="0"/>
                <a:cs typeface="Calibri Light" pitchFamily="34" charset="0"/>
              </a:rPr>
              <a:t>ADD YOUR  TEXT HERE</a:t>
            </a:r>
            <a:endParaRPr lang="zh-CN" altLang="en-US" sz="1400" b="1" dirty="0">
              <a:solidFill>
                <a:schemeClr val="bg1"/>
              </a:solidFill>
              <a:latin typeface="Calibri Light" pitchFamily="34" charset="0"/>
              <a:cs typeface="Calibri Light" pitchFamily="34" charset="0"/>
            </a:endParaRPr>
          </a:p>
        </p:txBody>
      </p:sp>
      <p:sp>
        <p:nvSpPr>
          <p:cNvPr id="4" name="TextBox 23"/>
          <p:cNvSpPr txBox="1"/>
          <p:nvPr>
            <p:custDataLst>
              <p:tags r:id="rId1"/>
            </p:custDataLst>
          </p:nvPr>
        </p:nvSpPr>
        <p:spPr>
          <a:xfrm>
            <a:off x="497201" y="1007561"/>
            <a:ext cx="9417488" cy="707886"/>
          </a:xfrm>
          <a:prstGeom prst="rect">
            <a:avLst/>
          </a:prstGeom>
          <a:noFill/>
        </p:spPr>
        <p:txBody>
          <a:bodyPr wrap="square" rtlCol="0">
            <a:spAutoFit/>
          </a:bodyPr>
          <a:lstStyle/>
          <a:p>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由于纹理计算量较大，参考</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GPU-Accelerated Features Extraction From Magnetic Resonance Images</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，利用</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GPU</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加速纹理计算。</a:t>
            </a:r>
          </a:p>
        </p:txBody>
      </p:sp>
      <p:pic>
        <p:nvPicPr>
          <p:cNvPr id="10" name="图片 9"/>
          <p:cNvPicPr/>
          <p:nvPr/>
        </p:nvPicPr>
        <p:blipFill>
          <a:blip r:embed="rId3"/>
          <a:srcRect r="-6138" b="49159"/>
          <a:stretch>
            <a:fillRect/>
          </a:stretch>
        </p:blipFill>
        <p:spPr>
          <a:xfrm>
            <a:off x="497201" y="1715447"/>
            <a:ext cx="11362007" cy="5182835"/>
          </a:xfrm>
          <a:prstGeom prst="rect">
            <a:avLst/>
          </a:prstGeom>
        </p:spPr>
      </p:pic>
    </p:spTree>
    <p:extLst>
      <p:ext uri="{BB962C8B-B14F-4D97-AF65-F5344CB8AC3E}">
        <p14:creationId xmlns:p14="http://schemas.microsoft.com/office/powerpoint/2010/main" val="346641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5973445"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纹理指数计算与可视化</a:t>
            </a:r>
            <a:endPar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03</a:t>
            </a:r>
            <a:endParaRPr lang="zh-CN" altLang="en-US" sz="3200" dirty="0">
              <a:solidFill>
                <a:schemeClr val="accent1"/>
              </a:solidFill>
              <a:latin typeface="思源宋体 CN" pitchFamily="18" charset="-122"/>
              <a:ea typeface="思源宋体 CN" pitchFamily="18" charset="-122"/>
            </a:endParaRPr>
          </a:p>
        </p:txBody>
      </p:sp>
      <p:sp>
        <p:nvSpPr>
          <p:cNvPr id="38" name="矩形 37"/>
          <p:cNvSpPr/>
          <p:nvPr/>
        </p:nvSpPr>
        <p:spPr>
          <a:xfrm>
            <a:off x="8397321" y="452394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itchFamily="34" charset="0"/>
                <a:cs typeface="Calibri Light" pitchFamily="34" charset="0"/>
              </a:rPr>
              <a:t>ADD YOUR  TEXT HERE</a:t>
            </a:r>
            <a:endParaRPr lang="zh-CN" altLang="en-US" sz="1400" b="1" dirty="0">
              <a:solidFill>
                <a:schemeClr val="bg1"/>
              </a:solidFill>
              <a:latin typeface="Calibri Light" pitchFamily="34" charset="0"/>
              <a:cs typeface="Calibri Light" pitchFamily="34" charset="0"/>
            </a:endParaRPr>
          </a:p>
        </p:txBody>
      </p:sp>
      <p:pic>
        <p:nvPicPr>
          <p:cNvPr id="15" name="图片 14"/>
          <p:cNvPicPr/>
          <p:nvPr/>
        </p:nvPicPr>
        <p:blipFill>
          <a:blip r:embed="rId2"/>
          <a:srcRect l="2188" t="49907" r="8663"/>
          <a:stretch>
            <a:fillRect/>
          </a:stretch>
        </p:blipFill>
        <p:spPr>
          <a:xfrm>
            <a:off x="463630" y="1039236"/>
            <a:ext cx="10481178" cy="5817431"/>
          </a:xfrm>
          <a:prstGeom prst="rect">
            <a:avLst/>
          </a:prstGeom>
        </p:spPr>
      </p:pic>
    </p:spTree>
    <p:extLst>
      <p:ext uri="{BB962C8B-B14F-4D97-AF65-F5344CB8AC3E}">
        <p14:creationId xmlns:p14="http://schemas.microsoft.com/office/powerpoint/2010/main" val="233330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5973445"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基于互信息的波段筛选及归一化</a:t>
            </a:r>
            <a:endPar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04</a:t>
            </a:r>
            <a:endParaRPr lang="zh-CN" altLang="en-US" sz="3200" dirty="0">
              <a:solidFill>
                <a:schemeClr val="accent1"/>
              </a:solidFill>
              <a:latin typeface="思源宋体 CN" pitchFamily="18" charset="-122"/>
              <a:ea typeface="思源宋体 CN" pitchFamily="18" charset="-122"/>
            </a:endParaRPr>
          </a:p>
        </p:txBody>
      </p:sp>
      <p:sp>
        <p:nvSpPr>
          <p:cNvPr id="38" name="矩形 37"/>
          <p:cNvSpPr/>
          <p:nvPr/>
        </p:nvSpPr>
        <p:spPr>
          <a:xfrm>
            <a:off x="8397321" y="452394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itchFamily="34" charset="0"/>
                <a:cs typeface="Calibri Light" pitchFamily="34" charset="0"/>
              </a:rPr>
              <a:t>ADD YOUR  TEXT HERE</a:t>
            </a:r>
            <a:endParaRPr lang="zh-CN" altLang="en-US" sz="1400" b="1" dirty="0">
              <a:solidFill>
                <a:schemeClr val="bg1"/>
              </a:solidFill>
              <a:latin typeface="Calibri Light" pitchFamily="34" charset="0"/>
              <a:cs typeface="Calibri Light" pitchFamily="34" charset="0"/>
            </a:endParaRPr>
          </a:p>
        </p:txBody>
      </p:sp>
      <p:sp>
        <p:nvSpPr>
          <p:cNvPr id="2" name="矩形 1"/>
          <p:cNvSpPr/>
          <p:nvPr/>
        </p:nvSpPr>
        <p:spPr>
          <a:xfrm>
            <a:off x="1014136" y="1106827"/>
            <a:ext cx="3647152" cy="369332"/>
          </a:xfrm>
          <a:prstGeom prst="rect">
            <a:avLst/>
          </a:prstGeom>
        </p:spPr>
        <p:txBody>
          <a:bodyPr wrap="none">
            <a:spAutoFit/>
          </a:bodyPr>
          <a:lstStyle/>
          <a:p>
            <a:pPr lvl="0"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计算指数之间的相关系数，并筛选</a:t>
            </a:r>
          </a:p>
        </p:txBody>
      </p:sp>
      <p:pic>
        <p:nvPicPr>
          <p:cNvPr id="10" name="图片 9"/>
          <p:cNvPicPr/>
          <p:nvPr/>
        </p:nvPicPr>
        <p:blipFill>
          <a:blip r:embed="rId2"/>
          <a:srcRect r="18007"/>
          <a:stretch>
            <a:fillRect/>
          </a:stretch>
        </p:blipFill>
        <p:spPr>
          <a:xfrm>
            <a:off x="552918" y="1638024"/>
            <a:ext cx="5479970" cy="4050037"/>
          </a:xfrm>
          <a:prstGeom prst="rect">
            <a:avLst/>
          </a:prstGeom>
        </p:spPr>
      </p:pic>
      <p:sp>
        <p:nvSpPr>
          <p:cNvPr id="3" name="矩形 2"/>
          <p:cNvSpPr/>
          <p:nvPr/>
        </p:nvSpPr>
        <p:spPr>
          <a:xfrm>
            <a:off x="7487557" y="3905926"/>
            <a:ext cx="2957861" cy="369332"/>
          </a:xfrm>
          <a:prstGeom prst="rect">
            <a:avLst/>
          </a:prstGeom>
        </p:spPr>
        <p:txBody>
          <a:bodyPr wrap="none">
            <a:spAutoFit/>
          </a:bodyPr>
          <a:lstStyle/>
          <a:p>
            <a:pPr lvl="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基于互信息筛选波段至</a:t>
            </a:r>
            <a:r>
              <a:rPr lang="en-US" altLang="zh-CN" kern="100" dirty="0">
                <a:latin typeface="Calibri" panose="020F0502020204030204" pitchFamily="34" charset="0"/>
                <a:ea typeface="宋体" panose="02010600030101010101" pitchFamily="2" charset="-122"/>
                <a:cs typeface="Times New Roman" panose="02020603050405020304" pitchFamily="18" charset="0"/>
              </a:rPr>
              <a:t>10</a:t>
            </a:r>
            <a:r>
              <a:rPr lang="zh-CN" altLang="zh-CN" kern="100" dirty="0">
                <a:latin typeface="Calibri" panose="020F0502020204030204" pitchFamily="34" charset="0"/>
                <a:ea typeface="宋体" panose="02010600030101010101" pitchFamily="2" charset="-122"/>
                <a:cs typeface="Times New Roman" panose="02020603050405020304" pitchFamily="18" charset="0"/>
              </a:rPr>
              <a:t>维</a:t>
            </a:r>
          </a:p>
        </p:txBody>
      </p:sp>
      <p:pic>
        <p:nvPicPr>
          <p:cNvPr id="16" name="图片 15"/>
          <p:cNvPicPr/>
          <p:nvPr/>
        </p:nvPicPr>
        <p:blipFill>
          <a:blip r:embed="rId3"/>
          <a:stretch>
            <a:fillRect/>
          </a:stretch>
        </p:blipFill>
        <p:spPr>
          <a:xfrm>
            <a:off x="6221514" y="4395901"/>
            <a:ext cx="5970486" cy="2084891"/>
          </a:xfrm>
          <a:prstGeom prst="rect">
            <a:avLst/>
          </a:prstGeom>
        </p:spPr>
      </p:pic>
    </p:spTree>
    <p:extLst>
      <p:ext uri="{BB962C8B-B14F-4D97-AF65-F5344CB8AC3E}">
        <p14:creationId xmlns:p14="http://schemas.microsoft.com/office/powerpoint/2010/main" val="375413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5973445"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指数归一化</a:t>
            </a:r>
            <a:endPar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05</a:t>
            </a:r>
            <a:endParaRPr lang="zh-CN" altLang="en-US" sz="3200" dirty="0">
              <a:solidFill>
                <a:schemeClr val="accent1"/>
              </a:solidFill>
              <a:latin typeface="思源宋体 CN" pitchFamily="18" charset="-122"/>
              <a:ea typeface="思源宋体 CN" pitchFamily="18" charset="-122"/>
            </a:endParaRPr>
          </a:p>
        </p:txBody>
      </p:sp>
      <p:sp>
        <p:nvSpPr>
          <p:cNvPr id="38" name="矩形 37"/>
          <p:cNvSpPr/>
          <p:nvPr/>
        </p:nvSpPr>
        <p:spPr>
          <a:xfrm>
            <a:off x="8397321" y="452394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itchFamily="34" charset="0"/>
                <a:cs typeface="Calibri Light" pitchFamily="34" charset="0"/>
              </a:rPr>
              <a:t>ADD YOUR  TEXT HERE</a:t>
            </a:r>
            <a:endParaRPr lang="zh-CN" altLang="en-US" sz="1400" b="1" dirty="0">
              <a:solidFill>
                <a:schemeClr val="bg1"/>
              </a:solidFill>
              <a:latin typeface="Calibri Light" pitchFamily="34" charset="0"/>
              <a:cs typeface="Calibri Light" pitchFamily="34" charset="0"/>
            </a:endParaRPr>
          </a:p>
        </p:txBody>
      </p:sp>
      <p:pic>
        <p:nvPicPr>
          <p:cNvPr id="15" name="图片 14"/>
          <p:cNvPicPr/>
          <p:nvPr/>
        </p:nvPicPr>
        <p:blipFill>
          <a:blip r:embed="rId2"/>
          <a:stretch>
            <a:fillRect/>
          </a:stretch>
        </p:blipFill>
        <p:spPr>
          <a:xfrm>
            <a:off x="1513478" y="1039236"/>
            <a:ext cx="6986709" cy="5494611"/>
          </a:xfrm>
          <a:prstGeom prst="rect">
            <a:avLst/>
          </a:prstGeom>
        </p:spPr>
      </p:pic>
    </p:spTree>
    <p:extLst>
      <p:ext uri="{BB962C8B-B14F-4D97-AF65-F5344CB8AC3E}">
        <p14:creationId xmlns:p14="http://schemas.microsoft.com/office/powerpoint/2010/main" val="375952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5973445"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使用机器学习方法进行林地识别</a:t>
            </a:r>
            <a:endPar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06</a:t>
            </a:r>
            <a:endParaRPr lang="zh-CN" altLang="en-US" sz="3200" dirty="0">
              <a:solidFill>
                <a:schemeClr val="accent1"/>
              </a:solidFill>
              <a:latin typeface="思源宋体 CN" pitchFamily="18" charset="-122"/>
              <a:ea typeface="思源宋体 CN" pitchFamily="18" charset="-122"/>
            </a:endParaRPr>
          </a:p>
        </p:txBody>
      </p:sp>
      <p:sp>
        <p:nvSpPr>
          <p:cNvPr id="3" name="矩形 2"/>
          <p:cNvSpPr/>
          <p:nvPr/>
        </p:nvSpPr>
        <p:spPr>
          <a:xfrm>
            <a:off x="382222" y="977956"/>
            <a:ext cx="11311938" cy="646331"/>
          </a:xfrm>
          <a:prstGeom prst="rect">
            <a:avLst/>
          </a:prstGeom>
        </p:spPr>
        <p:txBody>
          <a:bodyPr wrap="square">
            <a:spAutoFit/>
          </a:bodyPr>
          <a:lstStyle/>
          <a:p>
            <a:pPr indent="266700"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我们分别采用了支持向量机、决策树、随机森林、逻辑回归四种机器学习方法。在训练时，对样本进行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折交叉验证，更好地体现模型泛化能力。</a:t>
            </a:r>
          </a:p>
        </p:txBody>
      </p:sp>
      <p:sp>
        <p:nvSpPr>
          <p:cNvPr id="4" name="矩形 3"/>
          <p:cNvSpPr/>
          <p:nvPr/>
        </p:nvSpPr>
        <p:spPr>
          <a:xfrm>
            <a:off x="1974258" y="1743263"/>
            <a:ext cx="1338828" cy="369332"/>
          </a:xfrm>
          <a:prstGeom prst="rect">
            <a:avLst/>
          </a:prstGeom>
        </p:spPr>
        <p:txBody>
          <a:bodyPr wrap="none">
            <a:spAutoFit/>
          </a:bodyPr>
          <a:lstStyle/>
          <a:p>
            <a:pPr lvl="0" algn="just">
              <a:spcAft>
                <a:spcPts val="0"/>
              </a:spcAft>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支持向量机</a:t>
            </a:r>
          </a:p>
        </p:txBody>
      </p:sp>
      <p:pic>
        <p:nvPicPr>
          <p:cNvPr id="16" name="图片 15"/>
          <p:cNvPicPr/>
          <p:nvPr/>
        </p:nvPicPr>
        <p:blipFill>
          <a:blip r:embed="rId2"/>
          <a:stretch>
            <a:fillRect/>
          </a:stretch>
        </p:blipFill>
        <p:spPr>
          <a:xfrm>
            <a:off x="212929" y="2112595"/>
            <a:ext cx="5722625" cy="2188387"/>
          </a:xfrm>
          <a:prstGeom prst="rect">
            <a:avLst/>
          </a:prstGeom>
          <a:noFill/>
          <a:ln>
            <a:noFill/>
          </a:ln>
        </p:spPr>
      </p:pic>
      <p:sp>
        <p:nvSpPr>
          <p:cNvPr id="5" name="矩形 4"/>
          <p:cNvSpPr/>
          <p:nvPr/>
        </p:nvSpPr>
        <p:spPr>
          <a:xfrm>
            <a:off x="8055386" y="1743263"/>
            <a:ext cx="877163" cy="369332"/>
          </a:xfrm>
          <a:prstGeom prst="rect">
            <a:avLst/>
          </a:prstGeom>
        </p:spPr>
        <p:txBody>
          <a:bodyPr wrap="none">
            <a:spAutoFit/>
          </a:bodyPr>
          <a:lstStyle/>
          <a:p>
            <a:pPr lvl="0" algn="just">
              <a:spcAft>
                <a:spcPts val="0"/>
              </a:spcAft>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决策树</a:t>
            </a:r>
          </a:p>
        </p:txBody>
      </p:sp>
      <p:pic>
        <p:nvPicPr>
          <p:cNvPr id="17" name="图片 16"/>
          <p:cNvPicPr/>
          <p:nvPr/>
        </p:nvPicPr>
        <p:blipFill>
          <a:blip r:embed="rId3"/>
          <a:stretch>
            <a:fillRect/>
          </a:stretch>
        </p:blipFill>
        <p:spPr>
          <a:xfrm>
            <a:off x="6232088" y="2112595"/>
            <a:ext cx="5736824" cy="2188387"/>
          </a:xfrm>
          <a:prstGeom prst="rect">
            <a:avLst/>
          </a:prstGeom>
          <a:noFill/>
          <a:ln>
            <a:noFill/>
          </a:ln>
        </p:spPr>
      </p:pic>
      <p:sp>
        <p:nvSpPr>
          <p:cNvPr id="6" name="矩形 5"/>
          <p:cNvSpPr/>
          <p:nvPr/>
        </p:nvSpPr>
        <p:spPr>
          <a:xfrm>
            <a:off x="2089674" y="4300982"/>
            <a:ext cx="1107996" cy="369332"/>
          </a:xfrm>
          <a:prstGeom prst="rect">
            <a:avLst/>
          </a:prstGeom>
        </p:spPr>
        <p:txBody>
          <a:bodyPr wrap="none">
            <a:spAutoFit/>
          </a:bodyPr>
          <a:lstStyle/>
          <a:p>
            <a:pPr lvl="0" algn="just">
              <a:spcAft>
                <a:spcPts val="0"/>
              </a:spcAft>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随机森林</a:t>
            </a:r>
          </a:p>
        </p:txBody>
      </p:sp>
      <p:pic>
        <p:nvPicPr>
          <p:cNvPr id="18" name="图片 17"/>
          <p:cNvPicPr/>
          <p:nvPr/>
        </p:nvPicPr>
        <p:blipFill>
          <a:blip r:embed="rId4"/>
          <a:stretch>
            <a:fillRect/>
          </a:stretch>
        </p:blipFill>
        <p:spPr>
          <a:xfrm>
            <a:off x="212929" y="4677147"/>
            <a:ext cx="5885279" cy="1928926"/>
          </a:xfrm>
          <a:prstGeom prst="rect">
            <a:avLst/>
          </a:prstGeom>
          <a:noFill/>
          <a:ln>
            <a:noFill/>
          </a:ln>
        </p:spPr>
      </p:pic>
      <p:sp>
        <p:nvSpPr>
          <p:cNvPr id="7" name="矩形 6"/>
          <p:cNvSpPr/>
          <p:nvPr/>
        </p:nvSpPr>
        <p:spPr>
          <a:xfrm>
            <a:off x="8055386" y="4307815"/>
            <a:ext cx="1107996" cy="369332"/>
          </a:xfrm>
          <a:prstGeom prst="rect">
            <a:avLst/>
          </a:prstGeom>
        </p:spPr>
        <p:txBody>
          <a:bodyPr wrap="none">
            <a:spAutoFit/>
          </a:bodyPr>
          <a:lstStyle/>
          <a:p>
            <a:pPr lvl="0" algn="just">
              <a:spcAft>
                <a:spcPts val="0"/>
              </a:spcAft>
            </a:pPr>
            <a:r>
              <a:rPr lang="zh-CN" altLang="zh-CN" b="1" kern="100" dirty="0">
                <a:latin typeface="Calibri" panose="020F0502020204030204" pitchFamily="34" charset="0"/>
                <a:ea typeface="宋体" panose="02010600030101010101" pitchFamily="2" charset="-122"/>
                <a:cs typeface="Times New Roman" panose="02020603050405020304" pitchFamily="18" charset="0"/>
              </a:rPr>
              <a:t>逻辑回归</a:t>
            </a:r>
          </a:p>
        </p:txBody>
      </p:sp>
      <p:pic>
        <p:nvPicPr>
          <p:cNvPr id="20" name="图片 19"/>
          <p:cNvPicPr/>
          <p:nvPr/>
        </p:nvPicPr>
        <p:blipFill>
          <a:blip r:embed="rId5"/>
          <a:stretch>
            <a:fillRect/>
          </a:stretch>
        </p:blipFill>
        <p:spPr>
          <a:xfrm>
            <a:off x="6232088" y="4857067"/>
            <a:ext cx="5273675" cy="1569085"/>
          </a:xfrm>
          <a:prstGeom prst="rect">
            <a:avLst/>
          </a:prstGeom>
          <a:noFill/>
          <a:ln>
            <a:noFill/>
          </a:ln>
        </p:spPr>
      </p:pic>
    </p:spTree>
    <p:extLst>
      <p:ext uri="{BB962C8B-B14F-4D97-AF65-F5344CB8AC3E}">
        <p14:creationId xmlns:p14="http://schemas.microsoft.com/office/powerpoint/2010/main" val="121125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5973445"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实验结果与分析</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07</a:t>
            </a:r>
            <a:endParaRPr lang="zh-CN" altLang="en-US" sz="3200" dirty="0">
              <a:solidFill>
                <a:schemeClr val="accent1"/>
              </a:solidFill>
              <a:latin typeface="思源宋体 CN" pitchFamily="18" charset="-122"/>
              <a:ea typeface="思源宋体 CN" pitchFamily="18" charset="-122"/>
            </a:endParaRPr>
          </a:p>
        </p:txBody>
      </p:sp>
      <p:sp>
        <p:nvSpPr>
          <p:cNvPr id="38" name="矩形 37"/>
          <p:cNvSpPr/>
          <p:nvPr/>
        </p:nvSpPr>
        <p:spPr>
          <a:xfrm>
            <a:off x="6185991" y="438759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itchFamily="34" charset="0"/>
                <a:cs typeface="Calibri Light" pitchFamily="34" charset="0"/>
              </a:rPr>
              <a:t>ADD YOUR  TEXT HERE</a:t>
            </a:r>
            <a:endParaRPr lang="zh-CN" altLang="en-US" sz="1400" b="1" dirty="0">
              <a:solidFill>
                <a:schemeClr val="bg1"/>
              </a:solidFill>
              <a:latin typeface="Calibri Light" pitchFamily="34" charset="0"/>
              <a:cs typeface="Calibri Light" pitchFamily="34" charset="0"/>
            </a:endParaRPr>
          </a:p>
        </p:txBody>
      </p:sp>
      <p:sp>
        <p:nvSpPr>
          <p:cNvPr id="4" name="TextBox 23"/>
          <p:cNvSpPr txBox="1"/>
          <p:nvPr>
            <p:custDataLst>
              <p:tags r:id="rId1"/>
            </p:custDataLst>
          </p:nvPr>
        </p:nvSpPr>
        <p:spPr>
          <a:xfrm>
            <a:off x="560606" y="1017933"/>
            <a:ext cx="11279941" cy="646331"/>
          </a:xfrm>
          <a:prstGeom prst="rect">
            <a:avLst/>
          </a:prstGeom>
          <a:noFill/>
        </p:spPr>
        <p:txBody>
          <a:bodyPr wrap="square" rtlCol="0">
            <a:spAutoFit/>
          </a:bodyPr>
          <a:lstStyle/>
          <a:p>
            <a:r>
              <a:rPr lang="zh-CN" altLang="en-US"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 本项目采用了支持向量机、决策树、随机森林、逻辑回归四种机器学习方法。在训练时，对样本进行</a:t>
            </a:r>
            <a:r>
              <a:rPr lang="en-US" altLang="zh-CN"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5</a:t>
            </a:r>
            <a:r>
              <a:rPr lang="zh-CN" altLang="en-US"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折交叉验证。</a:t>
            </a:r>
          </a:p>
        </p:txBody>
      </p:sp>
      <p:sp>
        <p:nvSpPr>
          <p:cNvPr id="2" name="矩形 1"/>
          <p:cNvSpPr/>
          <p:nvPr/>
        </p:nvSpPr>
        <p:spPr>
          <a:xfrm>
            <a:off x="3023485" y="1355841"/>
            <a:ext cx="4067780" cy="369332"/>
          </a:xfrm>
          <a:prstGeom prst="rect">
            <a:avLst/>
          </a:prstGeom>
        </p:spPr>
        <p:txBody>
          <a:bodyPr wrap="none">
            <a:spAutoFit/>
          </a:bodyPr>
          <a:lstStyle/>
          <a:p>
            <a:pPr marL="12700">
              <a:lnSpc>
                <a:spcPct val="100000"/>
              </a:lnSpc>
              <a:spcBef>
                <a:spcPts val="100"/>
              </a:spcBef>
            </a:pPr>
            <a:r>
              <a:rPr lang="en-US" altLang="zh-CN" b="1" spc="-5" dirty="0">
                <a:solidFill>
                  <a:srgbClr val="6F7B63"/>
                </a:solidFill>
                <a:latin typeface="微软雅黑" panose="020B0503020204020204" pitchFamily="34" charset="-122"/>
                <a:ea typeface="微软雅黑" panose="020B0503020204020204" pitchFamily="34" charset="-122"/>
                <a:cs typeface="Arial" panose="020B0604020202020204"/>
              </a:rPr>
              <a:t> </a:t>
            </a:r>
            <a:r>
              <a:rPr lang="zh-CN" altLang="en-US" b="1" spc="-5" dirty="0">
                <a:solidFill>
                  <a:srgbClr val="6F7B63"/>
                </a:solidFill>
                <a:latin typeface="微软雅黑" panose="020B0503020204020204" pitchFamily="34" charset="-122"/>
                <a:ea typeface="微软雅黑" panose="020B0503020204020204" pitchFamily="34" charset="-122"/>
                <a:cs typeface="Arial" panose="020B0604020202020204"/>
              </a:rPr>
              <a:t>精度评价结果（哨兵</a:t>
            </a:r>
            <a:r>
              <a:rPr lang="en-US" altLang="zh-CN" b="1" spc="-5" dirty="0">
                <a:solidFill>
                  <a:srgbClr val="6F7B63"/>
                </a:solidFill>
                <a:latin typeface="微软雅黑" panose="020B0503020204020204" pitchFamily="34" charset="-122"/>
                <a:ea typeface="微软雅黑" panose="020B0503020204020204" pitchFamily="34" charset="-122"/>
                <a:cs typeface="Arial" panose="020B0604020202020204"/>
              </a:rPr>
              <a:t>2</a:t>
            </a:r>
            <a:r>
              <a:rPr lang="zh-CN" altLang="en-US" b="1" spc="-5" dirty="0">
                <a:solidFill>
                  <a:srgbClr val="6F7B63"/>
                </a:solidFill>
                <a:latin typeface="微软雅黑" panose="020B0503020204020204" pitchFamily="34" charset="-122"/>
                <a:ea typeface="微软雅黑" panose="020B0503020204020204" pitchFamily="34" charset="-122"/>
                <a:cs typeface="Arial" panose="020B0604020202020204"/>
              </a:rPr>
              <a:t>号卫星影像）</a:t>
            </a:r>
            <a:r>
              <a:rPr lang="en-US" altLang="zh-CN"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lang="zh-CN" altLang="en-US" dirty="0">
              <a:latin typeface="微软雅黑" panose="020B0503020204020204" pitchFamily="34" charset="-122"/>
              <a:ea typeface="微软雅黑" panose="020B0503020204020204" pitchFamily="34" charset="-122"/>
              <a:cs typeface="Arial" panose="020B0604020202020204"/>
            </a:endParaRPr>
          </a:p>
        </p:txBody>
      </p:sp>
      <p:sp>
        <p:nvSpPr>
          <p:cNvPr id="17" name="文本框 16"/>
          <p:cNvSpPr txBox="1"/>
          <p:nvPr/>
        </p:nvSpPr>
        <p:spPr>
          <a:xfrm>
            <a:off x="0" y="5388730"/>
            <a:ext cx="4796790" cy="338554"/>
          </a:xfrm>
          <a:prstGeom prst="rect">
            <a:avLst/>
          </a:prstGeom>
          <a:noFill/>
          <a:ln w="9525">
            <a:noFill/>
          </a:ln>
        </p:spPr>
        <p:txBody>
          <a:bodyPr wrap="square">
            <a:spAutoFit/>
          </a:bodyPr>
          <a:lstStyle/>
          <a:p>
            <a:pPr indent="266700"/>
            <a:r>
              <a:rPr lang="en-US" altLang="zh-CN" sz="1600" b="1" spc="-5" dirty="0">
                <a:latin typeface="微软雅黑" panose="020B0503020204020204" pitchFamily="34" charset="-122"/>
                <a:ea typeface="微软雅黑" panose="020B0503020204020204" pitchFamily="34" charset="-122"/>
                <a:cs typeface="Arial" panose="020B0604020202020204"/>
                <a:sym typeface="+mn-ea"/>
              </a:rPr>
              <a:t>D</a:t>
            </a:r>
            <a:r>
              <a:rPr lang="zh-CN" altLang="en-US" sz="1600" b="1" spc="-5" dirty="0">
                <a:latin typeface="微软雅黑" panose="020B0503020204020204" pitchFamily="34" charset="-122"/>
                <a:ea typeface="微软雅黑" panose="020B0503020204020204" pitchFamily="34" charset="-122"/>
                <a:cs typeface="Arial" panose="020B0604020202020204"/>
                <a:sym typeface="+mn-ea"/>
              </a:rPr>
              <a:t>、逻辑回归</a:t>
            </a:r>
            <a:endParaRPr lang="zh-CN" altLang="zh-CN" sz="1600" b="1" spc="-5" dirty="0">
              <a:latin typeface="微软雅黑" panose="020B0503020204020204" pitchFamily="34" charset="-122"/>
              <a:ea typeface="微软雅黑" panose="020B0503020204020204" pitchFamily="34" charset="-122"/>
              <a:cs typeface="Arial" panose="020B0604020202020204"/>
              <a:sym typeface="+mn-ea"/>
            </a:endParaRPr>
          </a:p>
        </p:txBody>
      </p:sp>
      <p:sp>
        <p:nvSpPr>
          <p:cNvPr id="20" name="文本框 19"/>
          <p:cNvSpPr txBox="1"/>
          <p:nvPr/>
        </p:nvSpPr>
        <p:spPr>
          <a:xfrm>
            <a:off x="0" y="2996346"/>
            <a:ext cx="4796790" cy="338554"/>
          </a:xfrm>
          <a:prstGeom prst="rect">
            <a:avLst/>
          </a:prstGeom>
          <a:noFill/>
          <a:ln w="9525">
            <a:noFill/>
          </a:ln>
        </p:spPr>
        <p:txBody>
          <a:bodyPr wrap="square">
            <a:spAutoFit/>
          </a:bodyPr>
          <a:lstStyle/>
          <a:p>
            <a:pPr indent="266700"/>
            <a:r>
              <a:rPr lang="en-US" altLang="zh-CN" sz="1600" b="1" spc="-5" dirty="0">
                <a:latin typeface="微软雅黑" panose="020B0503020204020204" pitchFamily="34" charset="-122"/>
                <a:ea typeface="微软雅黑" panose="020B0503020204020204" pitchFamily="34" charset="-122"/>
                <a:cs typeface="Arial" panose="020B0604020202020204"/>
                <a:sym typeface="+mn-ea"/>
              </a:rPr>
              <a:t>B</a:t>
            </a:r>
            <a:r>
              <a:rPr lang="zh-CN" altLang="en-US" sz="1600" b="1" spc="-5" dirty="0">
                <a:latin typeface="微软雅黑" panose="020B0503020204020204" pitchFamily="34" charset="-122"/>
                <a:ea typeface="微软雅黑" panose="020B0503020204020204" pitchFamily="34" charset="-122"/>
                <a:cs typeface="Arial" panose="020B0604020202020204"/>
                <a:sym typeface="+mn-ea"/>
              </a:rPr>
              <a:t>、决策树</a:t>
            </a:r>
            <a:endParaRPr lang="zh-CN" altLang="zh-CN" sz="1600" b="1" spc="-5" dirty="0">
              <a:latin typeface="微软雅黑" panose="020B0503020204020204" pitchFamily="34" charset="-122"/>
              <a:ea typeface="微软雅黑" panose="020B0503020204020204" pitchFamily="34" charset="-122"/>
              <a:cs typeface="Arial" panose="020B0604020202020204"/>
              <a:sym typeface="+mn-ea"/>
            </a:endParaRPr>
          </a:p>
        </p:txBody>
      </p:sp>
      <p:sp>
        <p:nvSpPr>
          <p:cNvPr id="21" name="文本框 20"/>
          <p:cNvSpPr txBox="1"/>
          <p:nvPr/>
        </p:nvSpPr>
        <p:spPr>
          <a:xfrm>
            <a:off x="0" y="4164885"/>
            <a:ext cx="4796790" cy="338554"/>
          </a:xfrm>
          <a:prstGeom prst="rect">
            <a:avLst/>
          </a:prstGeom>
          <a:noFill/>
          <a:ln w="9525">
            <a:noFill/>
          </a:ln>
        </p:spPr>
        <p:txBody>
          <a:bodyPr wrap="square">
            <a:spAutoFit/>
          </a:bodyPr>
          <a:lstStyle/>
          <a:p>
            <a:pPr indent="266700"/>
            <a:r>
              <a:rPr lang="en-US" altLang="zh-CN" sz="1600" b="1" spc="-5" dirty="0">
                <a:latin typeface="微软雅黑" panose="020B0503020204020204" pitchFamily="34" charset="-122"/>
                <a:ea typeface="微软雅黑" panose="020B0503020204020204" pitchFamily="34" charset="-122"/>
                <a:cs typeface="Arial" panose="020B0604020202020204"/>
                <a:sym typeface="+mn-ea"/>
              </a:rPr>
              <a:t>C</a:t>
            </a:r>
            <a:r>
              <a:rPr lang="zh-CN" altLang="en-US" sz="1600" b="1" spc="-5" dirty="0">
                <a:latin typeface="微软雅黑" panose="020B0503020204020204" pitchFamily="34" charset="-122"/>
                <a:ea typeface="微软雅黑" panose="020B0503020204020204" pitchFamily="34" charset="-122"/>
                <a:cs typeface="Arial" panose="020B0604020202020204"/>
                <a:sym typeface="+mn-ea"/>
              </a:rPr>
              <a:t>、随机森林</a:t>
            </a:r>
            <a:endParaRPr lang="zh-CN" sz="1600" b="1" spc="-5" dirty="0">
              <a:latin typeface="微软雅黑" panose="020B0503020204020204" pitchFamily="34" charset="-122"/>
              <a:ea typeface="微软雅黑" panose="020B0503020204020204" pitchFamily="34" charset="-122"/>
              <a:cs typeface="Arial" panose="020B0604020202020204"/>
              <a:sym typeface="+mn-ea"/>
            </a:endParaRPr>
          </a:p>
        </p:txBody>
      </p:sp>
      <p:sp>
        <p:nvSpPr>
          <p:cNvPr id="22" name="文本框 21"/>
          <p:cNvSpPr txBox="1"/>
          <p:nvPr/>
        </p:nvSpPr>
        <p:spPr>
          <a:xfrm>
            <a:off x="0" y="1818676"/>
            <a:ext cx="4796790" cy="338554"/>
          </a:xfrm>
          <a:prstGeom prst="rect">
            <a:avLst/>
          </a:prstGeom>
          <a:noFill/>
          <a:ln w="9525">
            <a:noFill/>
          </a:ln>
        </p:spPr>
        <p:txBody>
          <a:bodyPr wrap="square">
            <a:spAutoFit/>
          </a:bodyPr>
          <a:lstStyle/>
          <a:p>
            <a:pPr indent="266700"/>
            <a:r>
              <a:rPr lang="en-US" altLang="zh-CN" sz="1600" b="1" spc="-5" dirty="0">
                <a:latin typeface="微软雅黑" panose="020B0503020204020204" pitchFamily="34" charset="-122"/>
                <a:ea typeface="微软雅黑" panose="020B0503020204020204" pitchFamily="34" charset="-122"/>
                <a:cs typeface="Arial" panose="020B0604020202020204"/>
                <a:sym typeface="+mn-ea"/>
              </a:rPr>
              <a:t>A</a:t>
            </a:r>
            <a:r>
              <a:rPr lang="zh-CN" altLang="en-US" sz="1600" b="1" spc="-5" dirty="0">
                <a:latin typeface="微软雅黑" panose="020B0503020204020204" pitchFamily="34" charset="-122"/>
                <a:ea typeface="微软雅黑" panose="020B0503020204020204" pitchFamily="34" charset="-122"/>
                <a:cs typeface="Arial" panose="020B0604020202020204"/>
                <a:sym typeface="+mn-ea"/>
              </a:rPr>
              <a:t>、</a:t>
            </a:r>
            <a:r>
              <a:rPr lang="zh-CN" sz="1600" b="1" spc="-5" dirty="0">
                <a:latin typeface="微软雅黑" panose="020B0503020204020204" pitchFamily="34" charset="-122"/>
                <a:ea typeface="微软雅黑" panose="020B0503020204020204" pitchFamily="34" charset="-122"/>
                <a:cs typeface="Arial" panose="020B0604020202020204"/>
                <a:sym typeface="+mn-ea"/>
              </a:rPr>
              <a:t>支持向量机</a:t>
            </a:r>
          </a:p>
        </p:txBody>
      </p:sp>
      <p:pic>
        <p:nvPicPr>
          <p:cNvPr id="23" name="图片 22"/>
          <p:cNvPicPr>
            <a:picLocks noChangeAspect="1"/>
          </p:cNvPicPr>
          <p:nvPr>
            <p:custDataLst>
              <p:tags r:id="rId2"/>
            </p:custDataLst>
          </p:nvPr>
        </p:nvPicPr>
        <p:blipFill>
          <a:blip r:embed="rId7"/>
          <a:stretch>
            <a:fillRect/>
          </a:stretch>
        </p:blipFill>
        <p:spPr>
          <a:xfrm>
            <a:off x="2529024" y="1729698"/>
            <a:ext cx="4562241" cy="893285"/>
          </a:xfrm>
          <a:prstGeom prst="rect">
            <a:avLst/>
          </a:prstGeom>
        </p:spPr>
      </p:pic>
      <p:pic>
        <p:nvPicPr>
          <p:cNvPr id="24" name="图片 23"/>
          <p:cNvPicPr>
            <a:picLocks noChangeAspect="1"/>
          </p:cNvPicPr>
          <p:nvPr>
            <p:custDataLst>
              <p:tags r:id="rId3"/>
            </p:custDataLst>
          </p:nvPr>
        </p:nvPicPr>
        <p:blipFill>
          <a:blip r:embed="rId8"/>
          <a:srcRect l="769" t="5370" r="1307" b="6754"/>
          <a:stretch>
            <a:fillRect/>
          </a:stretch>
        </p:blipFill>
        <p:spPr>
          <a:xfrm>
            <a:off x="2529024" y="3048434"/>
            <a:ext cx="4562242" cy="806655"/>
          </a:xfrm>
          <a:prstGeom prst="rect">
            <a:avLst/>
          </a:prstGeom>
        </p:spPr>
      </p:pic>
      <p:pic>
        <p:nvPicPr>
          <p:cNvPr id="25" name="图片 24"/>
          <p:cNvPicPr>
            <a:picLocks noChangeAspect="1"/>
          </p:cNvPicPr>
          <p:nvPr>
            <p:custDataLst>
              <p:tags r:id="rId4"/>
            </p:custDataLst>
          </p:nvPr>
        </p:nvPicPr>
        <p:blipFill>
          <a:blip r:embed="rId9"/>
          <a:stretch>
            <a:fillRect/>
          </a:stretch>
        </p:blipFill>
        <p:spPr>
          <a:xfrm>
            <a:off x="2529024" y="4207649"/>
            <a:ext cx="4562242" cy="910188"/>
          </a:xfrm>
          <a:prstGeom prst="rect">
            <a:avLst/>
          </a:prstGeom>
        </p:spPr>
      </p:pic>
      <p:pic>
        <p:nvPicPr>
          <p:cNvPr id="26" name="图片 25"/>
          <p:cNvPicPr>
            <a:picLocks noChangeAspect="1"/>
          </p:cNvPicPr>
          <p:nvPr>
            <p:custDataLst>
              <p:tags r:id="rId5"/>
            </p:custDataLst>
          </p:nvPr>
        </p:nvPicPr>
        <p:blipFill>
          <a:blip r:embed="rId10"/>
          <a:stretch>
            <a:fillRect/>
          </a:stretch>
        </p:blipFill>
        <p:spPr>
          <a:xfrm>
            <a:off x="2529024" y="5445383"/>
            <a:ext cx="4562242" cy="896625"/>
          </a:xfrm>
          <a:prstGeom prst="rect">
            <a:avLst/>
          </a:prstGeom>
        </p:spPr>
      </p:pic>
      <p:pic>
        <p:nvPicPr>
          <p:cNvPr id="6" name="图片 5"/>
          <p:cNvPicPr>
            <a:picLocks noChangeAspect="1"/>
          </p:cNvPicPr>
          <p:nvPr/>
        </p:nvPicPr>
        <p:blipFill>
          <a:blip r:embed="rId11"/>
          <a:stretch>
            <a:fillRect/>
          </a:stretch>
        </p:blipFill>
        <p:spPr>
          <a:xfrm>
            <a:off x="7270581" y="1728298"/>
            <a:ext cx="4503753" cy="894685"/>
          </a:xfrm>
          <a:prstGeom prst="rect">
            <a:avLst/>
          </a:prstGeom>
        </p:spPr>
      </p:pic>
      <p:pic>
        <p:nvPicPr>
          <p:cNvPr id="7" name="图片 6"/>
          <p:cNvPicPr>
            <a:picLocks noChangeAspect="1"/>
          </p:cNvPicPr>
          <p:nvPr/>
        </p:nvPicPr>
        <p:blipFill>
          <a:blip r:embed="rId12"/>
          <a:stretch>
            <a:fillRect/>
          </a:stretch>
        </p:blipFill>
        <p:spPr>
          <a:xfrm>
            <a:off x="7285765" y="3048434"/>
            <a:ext cx="4488569" cy="883997"/>
          </a:xfrm>
          <a:prstGeom prst="rect">
            <a:avLst/>
          </a:prstGeom>
        </p:spPr>
      </p:pic>
      <p:pic>
        <p:nvPicPr>
          <p:cNvPr id="8" name="图片 7"/>
          <p:cNvPicPr>
            <a:picLocks noChangeAspect="1"/>
          </p:cNvPicPr>
          <p:nvPr/>
        </p:nvPicPr>
        <p:blipFill>
          <a:blip r:embed="rId13"/>
          <a:stretch>
            <a:fillRect/>
          </a:stretch>
        </p:blipFill>
        <p:spPr>
          <a:xfrm>
            <a:off x="7258841" y="4227349"/>
            <a:ext cx="4480948" cy="876376"/>
          </a:xfrm>
          <a:prstGeom prst="rect">
            <a:avLst/>
          </a:prstGeom>
        </p:spPr>
      </p:pic>
      <p:pic>
        <p:nvPicPr>
          <p:cNvPr id="10" name="图片 9"/>
          <p:cNvPicPr>
            <a:picLocks noChangeAspect="1"/>
          </p:cNvPicPr>
          <p:nvPr/>
        </p:nvPicPr>
        <p:blipFill>
          <a:blip r:embed="rId14"/>
          <a:stretch>
            <a:fillRect/>
          </a:stretch>
        </p:blipFill>
        <p:spPr>
          <a:xfrm>
            <a:off x="7235825" y="5445383"/>
            <a:ext cx="4496190" cy="868755"/>
          </a:xfrm>
          <a:prstGeom prst="rect">
            <a:avLst/>
          </a:prstGeom>
        </p:spPr>
      </p:pic>
      <p:sp>
        <p:nvSpPr>
          <p:cNvPr id="27" name="矩形 26"/>
          <p:cNvSpPr/>
          <p:nvPr/>
        </p:nvSpPr>
        <p:spPr>
          <a:xfrm>
            <a:off x="7432016" y="1350527"/>
            <a:ext cx="3825086" cy="369332"/>
          </a:xfrm>
          <a:prstGeom prst="rect">
            <a:avLst/>
          </a:prstGeom>
        </p:spPr>
        <p:txBody>
          <a:bodyPr wrap="none">
            <a:spAutoFit/>
          </a:bodyPr>
          <a:lstStyle/>
          <a:p>
            <a:pPr marL="12700">
              <a:lnSpc>
                <a:spcPct val="100000"/>
              </a:lnSpc>
              <a:spcBef>
                <a:spcPts val="100"/>
              </a:spcBef>
            </a:pPr>
            <a:r>
              <a:rPr lang="en-US" altLang="zh-CN" b="1" spc="-5" dirty="0">
                <a:solidFill>
                  <a:srgbClr val="6F7B63"/>
                </a:solidFill>
                <a:latin typeface="微软雅黑" panose="020B0503020204020204" pitchFamily="34" charset="-122"/>
                <a:ea typeface="微软雅黑" panose="020B0503020204020204" pitchFamily="34" charset="-122"/>
                <a:cs typeface="Arial" panose="020B0604020202020204"/>
              </a:rPr>
              <a:t> </a:t>
            </a:r>
            <a:r>
              <a:rPr lang="zh-CN" altLang="en-US" b="1" spc="-5" dirty="0">
                <a:solidFill>
                  <a:srgbClr val="6F7B63"/>
                </a:solidFill>
                <a:latin typeface="微软雅黑" panose="020B0503020204020204" pitchFamily="34" charset="-122"/>
                <a:ea typeface="微软雅黑" panose="020B0503020204020204" pitchFamily="34" charset="-122"/>
                <a:cs typeface="Arial" panose="020B0604020202020204"/>
              </a:rPr>
              <a:t>精度评价结果（</a:t>
            </a:r>
            <a:r>
              <a:rPr lang="en-US" altLang="zh-CN" b="1" spc="-5" dirty="0">
                <a:solidFill>
                  <a:srgbClr val="6F7B63"/>
                </a:solidFill>
                <a:latin typeface="微软雅黑" panose="020B0503020204020204" pitchFamily="34" charset="-122"/>
                <a:ea typeface="微软雅黑" panose="020B0503020204020204" pitchFamily="34" charset="-122"/>
                <a:cs typeface="Arial" panose="020B0604020202020204"/>
              </a:rPr>
              <a:t>planet</a:t>
            </a:r>
            <a:r>
              <a:rPr lang="zh-CN" altLang="en-US" b="1" spc="-5" dirty="0">
                <a:solidFill>
                  <a:srgbClr val="6F7B63"/>
                </a:solidFill>
                <a:latin typeface="微软雅黑" panose="020B0503020204020204" pitchFamily="34" charset="-122"/>
                <a:ea typeface="微软雅黑" panose="020B0503020204020204" pitchFamily="34" charset="-122"/>
                <a:cs typeface="Arial" panose="020B0604020202020204"/>
              </a:rPr>
              <a:t>卫星影像）</a:t>
            </a:r>
            <a:r>
              <a:rPr lang="en-US" altLang="zh-CN" b="1" spc="-5" dirty="0">
                <a:solidFill>
                  <a:srgbClr val="6F7B63"/>
                </a:solidFill>
                <a:latin typeface="微软雅黑" panose="020B0503020204020204" pitchFamily="34" charset="-122"/>
                <a:ea typeface="微软雅黑" panose="020B0503020204020204" pitchFamily="34" charset="-122"/>
                <a:cs typeface="Arial" panose="020B0604020202020204"/>
              </a:rPr>
              <a:t>:</a:t>
            </a:r>
            <a:endParaRPr lang="zh-CN" altLang="en-US" dirty="0">
              <a:latin typeface="微软雅黑" panose="020B0503020204020204" pitchFamily="34" charset="-122"/>
              <a:ea typeface="微软雅黑" panose="020B0503020204020204" pitchFamily="34" charset="-122"/>
              <a:cs typeface="Arial" panose="020B0604020202020204"/>
            </a:endParaRPr>
          </a:p>
        </p:txBody>
      </p:sp>
    </p:spTree>
    <p:extLst>
      <p:ext uri="{BB962C8B-B14F-4D97-AF65-F5344CB8AC3E}">
        <p14:creationId xmlns:p14="http://schemas.microsoft.com/office/powerpoint/2010/main" val="3734917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8564880" cy="472758"/>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实验结果与分析</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07</a:t>
            </a:r>
            <a:endParaRPr lang="zh-CN" altLang="en-US" sz="3200" dirty="0">
              <a:solidFill>
                <a:schemeClr val="accent1"/>
              </a:solidFill>
              <a:latin typeface="思源宋体 CN" pitchFamily="18" charset="-122"/>
              <a:ea typeface="思源宋体 CN" pitchFamily="18" charset="-122"/>
            </a:endParaRPr>
          </a:p>
        </p:txBody>
      </p:sp>
      <p:sp>
        <p:nvSpPr>
          <p:cNvPr id="5" name="矩形 4"/>
          <p:cNvSpPr/>
          <p:nvPr/>
        </p:nvSpPr>
        <p:spPr>
          <a:xfrm>
            <a:off x="706016" y="2182992"/>
            <a:ext cx="10686662" cy="1889876"/>
          </a:xfrm>
          <a:prstGeom prst="rect">
            <a:avLst/>
          </a:prstGeom>
        </p:spPr>
        <p:txBody>
          <a:bodyPr wrap="square">
            <a:spAutoFit/>
          </a:bodyPr>
          <a:lstStyle/>
          <a:p>
            <a:pPr indent="266700" algn="just" fontAlgn="auto">
              <a:lnSpc>
                <a:spcPct val="150000"/>
              </a:lnSpc>
              <a:spcBef>
                <a:spcPts val="100"/>
              </a:spcBef>
            </a:pPr>
            <a:r>
              <a:rPr lang="zh-CN"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本项目分别对</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P</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lanet</a:t>
            </a:r>
            <a:r>
              <a:rPr lang="zh-CN"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卫星影像与哨兵</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2</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号卫星影像进行实验。由于</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P</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lanet</a:t>
            </a:r>
            <a:r>
              <a:rPr lang="zh-CN"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卫星影像分辨率较哨兵</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2</a:t>
            </a:r>
            <a:r>
              <a:rPr lang="zh-CN"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号低，实验精度相对低。为了避免特征值之间的数值差异导致某些特征对模型影响过大，我们对指数归一化，发现实验精度有所上升。此外，两种影像均在随机森林方法下精度最高，分别为</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0.901</a:t>
            </a:r>
            <a:r>
              <a:rPr lang="zh-CN"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和</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0.841</a:t>
            </a:r>
            <a:r>
              <a:rPr lang="zh-CN"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a:t>
            </a:r>
            <a:endPar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5" name="文本框 14"/>
          <p:cNvSpPr txBox="1"/>
          <p:nvPr/>
        </p:nvSpPr>
        <p:spPr>
          <a:xfrm>
            <a:off x="4393211" y="2944765"/>
            <a:ext cx="3405578" cy="460375"/>
          </a:xfrm>
          <a:prstGeom prst="rect">
            <a:avLst/>
          </a:prstGeom>
          <a:noFill/>
        </p:spPr>
        <p:txBody>
          <a:bodyPr vert="horz" wrap="square" rtlCol="0">
            <a:spAutoFit/>
          </a:bodyPr>
          <a:lstStyle/>
          <a:p>
            <a:pPr algn="ctr"/>
            <a:r>
              <a:rPr lang="zh-CN" altLang="en-US" sz="2400" spc="300" dirty="0">
                <a:solidFill>
                  <a:schemeClr val="accent1"/>
                </a:solidFill>
                <a:latin typeface="微软雅黑" panose="020B0503020204020204" pitchFamily="34" charset="-122"/>
                <a:ea typeface="微软雅黑" panose="020B0503020204020204" pitchFamily="34" charset="-122"/>
              </a:rPr>
              <a:t>深度学习</a:t>
            </a:r>
          </a:p>
        </p:txBody>
      </p:sp>
      <p:sp>
        <p:nvSpPr>
          <p:cNvPr id="17" name="矩形: 圆角 16"/>
          <p:cNvSpPr/>
          <p:nvPr/>
        </p:nvSpPr>
        <p:spPr>
          <a:xfrm>
            <a:off x="5454511" y="2408865"/>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宋体 CN" pitchFamily="18" charset="-122"/>
                <a:ea typeface="思源宋体 CN" pitchFamily="18" charset="-122"/>
              </a:rPr>
              <a:t>Part  03</a:t>
            </a:r>
            <a:endParaRPr lang="zh-CN" altLang="en-US" sz="1600" dirty="0">
              <a:solidFill>
                <a:schemeClr val="bg1"/>
              </a:solidFill>
              <a:latin typeface="思源宋体 CN" pitchFamily="18" charset="-122"/>
              <a:ea typeface="思源宋体 CN" pitchFamily="18" charset="-122"/>
            </a:endParaRPr>
          </a:p>
        </p:txBody>
      </p:sp>
      <p:cxnSp>
        <p:nvCxnSpPr>
          <p:cNvPr id="18" name="直接连接符 17"/>
          <p:cNvCxnSpPr/>
          <p:nvPr/>
        </p:nvCxnSpPr>
        <p:spPr>
          <a:xfrm>
            <a:off x="4904532" y="3769585"/>
            <a:ext cx="26039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57133"/>
            <a:ext cx="7929563" cy="3200400"/>
            <a:chOff x="0" y="0"/>
            <a:chExt cx="10572750" cy="426720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sp>
        <p:nvSpPr>
          <p:cNvPr id="45" name="文本框 44"/>
          <p:cNvSpPr txBox="1"/>
          <p:nvPr/>
        </p:nvSpPr>
        <p:spPr>
          <a:xfrm>
            <a:off x="4767245" y="1012756"/>
            <a:ext cx="2657510" cy="830997"/>
          </a:xfrm>
          <a:prstGeom prst="rect">
            <a:avLst/>
          </a:prstGeom>
          <a:noFill/>
        </p:spPr>
        <p:txBody>
          <a:bodyPr vert="horz" wrap="square" rtlCol="0">
            <a:spAutoFit/>
          </a:bodyPr>
          <a:lstStyle/>
          <a:p>
            <a:pPr algn="ctr">
              <a:lnSpc>
                <a:spcPct val="150000"/>
              </a:lnSpc>
            </a:pPr>
            <a:r>
              <a:rPr lang="zh-CN" altLang="en-US" sz="3200" b="1" dirty="0">
                <a:solidFill>
                  <a:schemeClr val="accent1"/>
                </a:solidFill>
                <a:latin typeface="微软雅黑" panose="020B0503020204020204" pitchFamily="34" charset="-122"/>
                <a:ea typeface="微软雅黑" panose="020B0503020204020204" pitchFamily="34" charset="-122"/>
              </a:rPr>
              <a:t>目  录</a:t>
            </a:r>
          </a:p>
        </p:txBody>
      </p:sp>
      <p:sp>
        <p:nvSpPr>
          <p:cNvPr id="46" name="矩形 45"/>
          <p:cNvSpPr/>
          <p:nvPr/>
        </p:nvSpPr>
        <p:spPr>
          <a:xfrm>
            <a:off x="5311373" y="1548879"/>
            <a:ext cx="1528148" cy="459100"/>
          </a:xfrm>
          <a:prstGeom prst="rect">
            <a:avLst/>
          </a:prstGeom>
        </p:spPr>
        <p:txBody>
          <a:bodyPr vert="horz" wrap="square">
            <a:spAutoFit/>
          </a:bodyPr>
          <a:lstStyle/>
          <a:p>
            <a:pPr algn="dist">
              <a:lnSpc>
                <a:spcPct val="150000"/>
              </a:lnSpc>
            </a:pPr>
            <a:r>
              <a:rPr lang="en-US" altLang="zh-CN" dirty="0">
                <a:solidFill>
                  <a:schemeClr val="accent1"/>
                </a:solidFill>
                <a:latin typeface="思源宋体 CN" panose="02020700000000000000" pitchFamily="18" charset="-122"/>
                <a:ea typeface="思源宋体 CN" panose="02020700000000000000" pitchFamily="18" charset="-122"/>
                <a:cs typeface="Calibri" panose="020F0502020204030204" pitchFamily="34" charset="0"/>
              </a:rPr>
              <a:t>contents</a:t>
            </a:r>
            <a:endParaRPr lang="zh-CN" altLang="en-US" dirty="0">
              <a:solidFill>
                <a:schemeClr val="accent1"/>
              </a:solidFill>
              <a:latin typeface="思源宋体 CN" panose="02020700000000000000" pitchFamily="18" charset="-122"/>
              <a:ea typeface="思源宋体 CN" panose="02020700000000000000" pitchFamily="18" charset="-122"/>
              <a:cs typeface="Calibri" panose="020F0502020204030204" pitchFamily="34" charset="0"/>
            </a:endParaRPr>
          </a:p>
        </p:txBody>
      </p:sp>
      <p:grpSp>
        <p:nvGrpSpPr>
          <p:cNvPr id="38" name="组合 37"/>
          <p:cNvGrpSpPr/>
          <p:nvPr/>
        </p:nvGrpSpPr>
        <p:grpSpPr>
          <a:xfrm>
            <a:off x="1848690" y="2971577"/>
            <a:ext cx="8494620" cy="1485515"/>
            <a:chOff x="1789487" y="2971577"/>
            <a:chExt cx="8494620" cy="1485515"/>
          </a:xfrm>
        </p:grpSpPr>
        <p:sp>
          <p:nvSpPr>
            <p:cNvPr id="41" name="Oval 14"/>
            <p:cNvSpPr>
              <a:spLocks noChangeArrowheads="1"/>
            </p:cNvSpPr>
            <p:nvPr/>
          </p:nvSpPr>
          <p:spPr bwMode="auto">
            <a:xfrm>
              <a:off x="2327710" y="2971577"/>
              <a:ext cx="888902" cy="891540"/>
            </a:xfrm>
            <a:prstGeom prst="ellipse">
              <a:avLst/>
            </a:prstGeom>
            <a:noFill/>
            <a:ln w="19050">
              <a:solidFill>
                <a:schemeClr val="accent1"/>
              </a:solidFill>
              <a:round/>
            </a:ln>
          </p:spPr>
          <p:txBody>
            <a:bodyPr vert="horz" wrap="square" lIns="91440" tIns="45720" rIns="91440" bIns="45720" numCol="1" anchor="t" anchorCtr="0" compatLnSpc="1"/>
            <a:lstStyle/>
            <a:p>
              <a:endParaRPr lang="zh-CN" altLang="en-US" sz="1600">
                <a:solidFill>
                  <a:schemeClr val="accent1"/>
                </a:solidFill>
              </a:endParaRPr>
            </a:p>
          </p:txBody>
        </p:sp>
        <p:sp>
          <p:nvSpPr>
            <p:cNvPr id="42" name="矩形 41"/>
            <p:cNvSpPr/>
            <p:nvPr/>
          </p:nvSpPr>
          <p:spPr>
            <a:xfrm>
              <a:off x="1789487" y="3903094"/>
              <a:ext cx="1965348" cy="553998"/>
            </a:xfrm>
            <a:prstGeom prst="rect">
              <a:avLst/>
            </a:prstGeom>
          </p:spPr>
          <p:txBody>
            <a:bodyPr vert="horz" wrap="square">
              <a:spAutoFit/>
            </a:bodyPr>
            <a:lstStyle/>
            <a:p>
              <a:pPr algn="ctr">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数据收集和处理</a:t>
              </a:r>
              <a:endParaRPr lang="zh-CN" altLang="en-US" sz="2000" dirty="0">
                <a:solidFill>
                  <a:schemeClr val="accent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43" name="矩形 42"/>
            <p:cNvSpPr/>
            <p:nvPr/>
          </p:nvSpPr>
          <p:spPr>
            <a:xfrm>
              <a:off x="1789487" y="3140481"/>
              <a:ext cx="1965348" cy="584775"/>
            </a:xfrm>
            <a:prstGeom prst="rect">
              <a:avLst/>
            </a:prstGeom>
          </p:spPr>
          <p:txBody>
            <a:bodyPr vert="horz" wrap="square">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01</a:t>
              </a:r>
              <a:endParaRPr lang="zh-CN" altLang="en-US" sz="3200" dirty="0">
                <a:solidFill>
                  <a:schemeClr val="accent1"/>
                </a:solidFill>
                <a:latin typeface="Calibri Light" panose="020F0302020204030204" pitchFamily="34" charset="0"/>
                <a:cs typeface="Calibri Light" panose="020F0302020204030204" pitchFamily="34" charset="0"/>
              </a:endParaRPr>
            </a:p>
          </p:txBody>
        </p:sp>
        <p:sp>
          <p:nvSpPr>
            <p:cNvPr id="44" name="Oval 14"/>
            <p:cNvSpPr>
              <a:spLocks noChangeArrowheads="1"/>
            </p:cNvSpPr>
            <p:nvPr/>
          </p:nvSpPr>
          <p:spPr bwMode="auto">
            <a:xfrm>
              <a:off x="4504134" y="2971577"/>
              <a:ext cx="888902" cy="891540"/>
            </a:xfrm>
            <a:prstGeom prst="ellipse">
              <a:avLst/>
            </a:prstGeom>
            <a:noFill/>
            <a:ln w="19050">
              <a:solidFill>
                <a:schemeClr val="accent1"/>
              </a:solidFill>
              <a:round/>
            </a:ln>
          </p:spPr>
          <p:txBody>
            <a:bodyPr vert="horz" wrap="square" lIns="91440" tIns="45720" rIns="91440" bIns="45720" numCol="1" anchor="t" anchorCtr="0" compatLnSpc="1"/>
            <a:lstStyle/>
            <a:p>
              <a:endParaRPr lang="zh-CN" altLang="en-US" sz="1600">
                <a:solidFill>
                  <a:schemeClr val="accent1"/>
                </a:solidFill>
              </a:endParaRPr>
            </a:p>
          </p:txBody>
        </p:sp>
        <p:sp>
          <p:nvSpPr>
            <p:cNvPr id="47" name="矩形 46"/>
            <p:cNvSpPr/>
            <p:nvPr/>
          </p:nvSpPr>
          <p:spPr>
            <a:xfrm>
              <a:off x="3965911" y="3903094"/>
              <a:ext cx="1965348" cy="553998"/>
            </a:xfrm>
            <a:prstGeom prst="rect">
              <a:avLst/>
            </a:prstGeom>
          </p:spPr>
          <p:txBody>
            <a:bodyPr vert="horz" wrap="square">
              <a:spAutoFit/>
            </a:bodyPr>
            <a:lstStyle/>
            <a:p>
              <a:pPr algn="ctr">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机器学习</a:t>
              </a:r>
              <a:endParaRPr lang="zh-CN" altLang="en-US" sz="2000" dirty="0">
                <a:solidFill>
                  <a:schemeClr val="accent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48" name="矩形 47"/>
            <p:cNvSpPr/>
            <p:nvPr/>
          </p:nvSpPr>
          <p:spPr>
            <a:xfrm>
              <a:off x="3965911" y="3140481"/>
              <a:ext cx="1965348" cy="584775"/>
            </a:xfrm>
            <a:prstGeom prst="rect">
              <a:avLst/>
            </a:prstGeom>
          </p:spPr>
          <p:txBody>
            <a:bodyPr vert="horz" wrap="square">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Calibri Light" panose="020F0302020204030204" pitchFamily="34" charset="0"/>
                <a:cs typeface="Calibri Light" panose="020F0302020204030204" pitchFamily="34" charset="0"/>
              </a:endParaRPr>
            </a:p>
          </p:txBody>
        </p:sp>
        <p:sp>
          <p:nvSpPr>
            <p:cNvPr id="49" name="Oval 14"/>
            <p:cNvSpPr>
              <a:spLocks noChangeArrowheads="1"/>
            </p:cNvSpPr>
            <p:nvPr/>
          </p:nvSpPr>
          <p:spPr bwMode="auto">
            <a:xfrm>
              <a:off x="6680558" y="2971577"/>
              <a:ext cx="888902" cy="891540"/>
            </a:xfrm>
            <a:prstGeom prst="ellipse">
              <a:avLst/>
            </a:prstGeom>
            <a:noFill/>
            <a:ln w="19050">
              <a:solidFill>
                <a:schemeClr val="accent1"/>
              </a:solidFill>
              <a:round/>
            </a:ln>
          </p:spPr>
          <p:txBody>
            <a:bodyPr vert="horz" wrap="square" lIns="91440" tIns="45720" rIns="91440" bIns="45720" numCol="1" anchor="t" anchorCtr="0" compatLnSpc="1"/>
            <a:lstStyle/>
            <a:p>
              <a:endParaRPr lang="zh-CN" altLang="en-US" sz="1600">
                <a:solidFill>
                  <a:schemeClr val="accent1"/>
                </a:solidFill>
              </a:endParaRPr>
            </a:p>
          </p:txBody>
        </p:sp>
        <p:sp>
          <p:nvSpPr>
            <p:cNvPr id="50" name="矩形 49"/>
            <p:cNvSpPr/>
            <p:nvPr/>
          </p:nvSpPr>
          <p:spPr>
            <a:xfrm>
              <a:off x="6142335" y="3903094"/>
              <a:ext cx="1965348" cy="553998"/>
            </a:xfrm>
            <a:prstGeom prst="rect">
              <a:avLst/>
            </a:prstGeom>
          </p:spPr>
          <p:txBody>
            <a:bodyPr vert="horz" wrap="square">
              <a:spAutoFit/>
            </a:bodyPr>
            <a:lstStyle/>
            <a:p>
              <a:pPr algn="ctr">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深度学习</a:t>
              </a:r>
              <a:endParaRPr lang="zh-CN" altLang="en-US" sz="2000" dirty="0">
                <a:solidFill>
                  <a:schemeClr val="accent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51" name="矩形 50"/>
            <p:cNvSpPr/>
            <p:nvPr/>
          </p:nvSpPr>
          <p:spPr>
            <a:xfrm>
              <a:off x="6142335" y="3140481"/>
              <a:ext cx="1965348" cy="584775"/>
            </a:xfrm>
            <a:prstGeom prst="rect">
              <a:avLst/>
            </a:prstGeom>
          </p:spPr>
          <p:txBody>
            <a:bodyPr vert="horz" wrap="square">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03</a:t>
              </a:r>
              <a:endParaRPr lang="zh-CN" altLang="en-US" sz="3200" dirty="0">
                <a:solidFill>
                  <a:schemeClr val="accent1"/>
                </a:solidFill>
                <a:latin typeface="Calibri Light" panose="020F0302020204030204" pitchFamily="34" charset="0"/>
                <a:cs typeface="Calibri Light" panose="020F0302020204030204" pitchFamily="34" charset="0"/>
              </a:endParaRPr>
            </a:p>
          </p:txBody>
        </p:sp>
        <p:sp>
          <p:nvSpPr>
            <p:cNvPr id="52" name="Oval 14"/>
            <p:cNvSpPr>
              <a:spLocks noChangeArrowheads="1"/>
            </p:cNvSpPr>
            <p:nvPr/>
          </p:nvSpPr>
          <p:spPr bwMode="auto">
            <a:xfrm>
              <a:off x="8856982" y="2971577"/>
              <a:ext cx="888902" cy="891540"/>
            </a:xfrm>
            <a:prstGeom prst="ellipse">
              <a:avLst/>
            </a:prstGeom>
            <a:noFill/>
            <a:ln w="19050">
              <a:solidFill>
                <a:schemeClr val="accent1"/>
              </a:solidFill>
              <a:round/>
            </a:ln>
          </p:spPr>
          <p:txBody>
            <a:bodyPr vert="horz" wrap="square" lIns="91440" tIns="45720" rIns="91440" bIns="45720" numCol="1" anchor="t" anchorCtr="0" compatLnSpc="1"/>
            <a:lstStyle/>
            <a:p>
              <a:endParaRPr lang="zh-CN" altLang="en-US" sz="1600">
                <a:solidFill>
                  <a:schemeClr val="accent1"/>
                </a:solidFill>
              </a:endParaRPr>
            </a:p>
          </p:txBody>
        </p:sp>
        <p:sp>
          <p:nvSpPr>
            <p:cNvPr id="53" name="矩形 52"/>
            <p:cNvSpPr/>
            <p:nvPr/>
          </p:nvSpPr>
          <p:spPr>
            <a:xfrm>
              <a:off x="8318759" y="3903094"/>
              <a:ext cx="1965348" cy="553998"/>
            </a:xfrm>
            <a:prstGeom prst="rect">
              <a:avLst/>
            </a:prstGeom>
          </p:spPr>
          <p:txBody>
            <a:bodyPr vert="horz" wrap="square">
              <a:spAutoFit/>
            </a:bodyPr>
            <a:lstStyle/>
            <a:p>
              <a:pPr algn="ctr">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总结</a:t>
              </a:r>
              <a:endParaRPr lang="zh-CN" altLang="en-US" sz="2000" dirty="0">
                <a:solidFill>
                  <a:schemeClr val="accent1"/>
                </a:solidFill>
                <a:latin typeface="微软雅黑" panose="020B0503020204020204" pitchFamily="34" charset="-122"/>
                <a:ea typeface="微软雅黑" panose="020B0503020204020204" pitchFamily="34" charset="-122"/>
                <a:cs typeface="Calibri Light" panose="020F0302020204030204" pitchFamily="34" charset="0"/>
              </a:endParaRPr>
            </a:p>
          </p:txBody>
        </p:sp>
        <p:sp>
          <p:nvSpPr>
            <p:cNvPr id="54" name="矩形 53"/>
            <p:cNvSpPr/>
            <p:nvPr/>
          </p:nvSpPr>
          <p:spPr>
            <a:xfrm>
              <a:off x="8318759" y="3140481"/>
              <a:ext cx="1965348" cy="584775"/>
            </a:xfrm>
            <a:prstGeom prst="rect">
              <a:avLst/>
            </a:prstGeom>
          </p:spPr>
          <p:txBody>
            <a:bodyPr vert="horz" wrap="square">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04</a:t>
              </a:r>
              <a:endParaRPr lang="zh-CN" altLang="en-US" sz="3200" dirty="0">
                <a:solidFill>
                  <a:schemeClr val="accent1"/>
                </a:solidFill>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1339548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01</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5" name="文本框 4"/>
          <p:cNvSpPr txBox="1"/>
          <p:nvPr/>
        </p:nvSpPr>
        <p:spPr>
          <a:xfrm>
            <a:off x="566099" y="1177469"/>
            <a:ext cx="111280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本项目使用两种深度学习模型：</a:t>
            </a:r>
            <a:r>
              <a:rPr lang="en-US" altLang="zh-CN" dirty="0" err="1">
                <a:latin typeface="微软雅黑" panose="020B0503020204020204" pitchFamily="34" charset="-122"/>
                <a:ea typeface="微软雅黑" panose="020B0503020204020204" pitchFamily="34" charset="-122"/>
              </a:rPr>
              <a:t>UNet</a:t>
            </a:r>
            <a:r>
              <a:rPr lang="zh-CN" altLang="en-US" dirty="0">
                <a:latin typeface="微软雅黑" panose="020B0503020204020204" pitchFamily="34" charset="-122"/>
                <a:ea typeface="微软雅黑" panose="020B0503020204020204" pitchFamily="34" charset="-122"/>
              </a:rPr>
              <a:t>及</a:t>
            </a:r>
            <a:r>
              <a:rPr lang="en-US" altLang="zh-CN" dirty="0">
                <a:latin typeface="微软雅黑" panose="020B0503020204020204" pitchFamily="34" charset="-122"/>
                <a:ea typeface="微软雅黑" panose="020B0503020204020204" pitchFamily="34" charset="-122"/>
              </a:rPr>
              <a:t>Deeplabv3+</a:t>
            </a:r>
            <a:r>
              <a:rPr lang="zh-CN" altLang="en-US" dirty="0">
                <a:latin typeface="微软雅黑" panose="020B0503020204020204" pitchFamily="34" charset="-122"/>
                <a:ea typeface="微软雅黑" panose="020B0503020204020204" pitchFamily="34" charset="-122"/>
              </a:rPr>
              <a:t>，比较不同模型识别结果，以提高林地检测精度。</a:t>
            </a:r>
          </a:p>
        </p:txBody>
      </p:sp>
      <p:sp>
        <p:nvSpPr>
          <p:cNvPr id="15" name="文本框 14">
            <a:extLst>
              <a:ext uri="{FF2B5EF4-FFF2-40B4-BE49-F238E27FC236}">
                <a16:creationId xmlns:a16="http://schemas.microsoft.com/office/drawing/2014/main" id="{B2F40250-0CE3-4F3C-BEFE-523252623167}"/>
              </a:ext>
            </a:extLst>
          </p:cNvPr>
          <p:cNvSpPr txBox="1"/>
          <p:nvPr/>
        </p:nvSpPr>
        <p:spPr>
          <a:xfrm>
            <a:off x="1262284" y="348976"/>
            <a:ext cx="7153928" cy="450893"/>
          </a:xfrm>
          <a:prstGeom prst="rect">
            <a:avLst/>
          </a:prstGeom>
          <a:noFill/>
        </p:spPr>
        <p:txBody>
          <a:bodyPr vert="horz" wrap="square" rtlCol="0">
            <a:spAutoFit/>
          </a:bodyPr>
          <a:lstStyle/>
          <a:p>
            <a:pPr marL="104140" marR="96520" algn="just">
              <a:lnSpc>
                <a:spcPct val="103000"/>
              </a:lnSpc>
              <a:spcBef>
                <a:spcPts val="725"/>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模型选取</a:t>
            </a:r>
            <a:endParaRPr lang="zh-CN" altLang="en-US" sz="2400"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4" name="矩形 3"/>
          <p:cNvSpPr/>
          <p:nvPr/>
        </p:nvSpPr>
        <p:spPr>
          <a:xfrm>
            <a:off x="620125" y="1655909"/>
            <a:ext cx="1786708" cy="369332"/>
          </a:xfrm>
          <a:prstGeom prst="rect">
            <a:avLst/>
          </a:prstGeom>
        </p:spPr>
        <p:txBody>
          <a:bodyPr wrap="none">
            <a:spAutoFit/>
          </a:bodyPr>
          <a:lstStyle/>
          <a:p>
            <a:pPr marL="12700">
              <a:lnSpc>
                <a:spcPct val="100000"/>
              </a:lnSpc>
              <a:spcBef>
                <a:spcPts val="100"/>
              </a:spcBef>
            </a:pPr>
            <a:r>
              <a:rPr lang="en-US" altLang="zh-CN" b="1" spc="-5" dirty="0" err="1">
                <a:latin typeface="微软雅黑" panose="020B0503020204020204" pitchFamily="34" charset="-122"/>
                <a:ea typeface="微软雅黑" panose="020B0503020204020204" pitchFamily="34" charset="-122"/>
                <a:cs typeface="Arial" panose="020B0604020202020204"/>
              </a:rPr>
              <a:t>UNet</a:t>
            </a:r>
            <a:r>
              <a:rPr lang="zh-CN" altLang="en-US" b="1" spc="-5" dirty="0">
                <a:latin typeface="微软雅黑" panose="020B0503020204020204" pitchFamily="34" charset="-122"/>
                <a:ea typeface="微软雅黑" panose="020B0503020204020204" pitchFamily="34" charset="-122"/>
                <a:cs typeface="Arial" panose="020B0604020202020204"/>
              </a:rPr>
              <a:t>模型介绍</a:t>
            </a:r>
            <a:r>
              <a:rPr lang="en-US" altLang="zh-CN" b="1" spc="-5" dirty="0">
                <a:latin typeface="微软雅黑" panose="020B0503020204020204" pitchFamily="34" charset="-122"/>
                <a:ea typeface="微软雅黑" panose="020B0503020204020204" pitchFamily="34" charset="-122"/>
                <a:cs typeface="Arial" panose="020B0604020202020204"/>
              </a:rPr>
              <a:t>:</a:t>
            </a:r>
            <a:endParaRPr lang="zh-CN" altLang="en-US" dirty="0">
              <a:latin typeface="微软雅黑" panose="020B0503020204020204" pitchFamily="34" charset="-122"/>
              <a:ea typeface="微软雅黑" panose="020B0503020204020204" pitchFamily="34" charset="-122"/>
              <a:cs typeface="Arial" panose="020B0604020202020204"/>
            </a:endParaRPr>
          </a:p>
        </p:txBody>
      </p:sp>
      <p:sp>
        <p:nvSpPr>
          <p:cNvPr id="7" name="矩形 6"/>
          <p:cNvSpPr/>
          <p:nvPr/>
        </p:nvSpPr>
        <p:spPr>
          <a:xfrm>
            <a:off x="463630" y="2049608"/>
            <a:ext cx="5377333" cy="1200329"/>
          </a:xfrm>
          <a:prstGeom prst="rect">
            <a:avLst/>
          </a:prstGeom>
        </p:spPr>
        <p:txBody>
          <a:bodyPr wrap="square">
            <a:spAutoFit/>
          </a:bodyPr>
          <a:lstStyle/>
          <a:p>
            <a:pPr marL="221615" marR="5080" indent="-209550" algn="just" fontAlgn="auto">
              <a:lnSpc>
                <a:spcPct val="150000"/>
              </a:lnSpc>
              <a:spcBef>
                <a:spcPts val="100"/>
              </a:spcBef>
              <a:buChar char="•"/>
              <a:tabLst>
                <a:tab pos="222250" algn="l"/>
              </a:tabLst>
            </a:pPr>
            <a:r>
              <a:rPr lang="en-US" altLang="zh-CN" sz="1600" spc="-5" dirty="0" err="1">
                <a:latin typeface="微软雅黑" panose="020B0503020204020204" pitchFamily="34" charset="-122"/>
                <a:ea typeface="微软雅黑" panose="020B0503020204020204" pitchFamily="34" charset="-122"/>
                <a:cs typeface="Arial" panose="020B0604020202020204"/>
              </a:rPr>
              <a:t>UNet模型是一种强大而广泛应用的图像分割神经网络模型</a:t>
            </a:r>
            <a:r>
              <a:rPr lang="en-US" altLang="zh-CN" sz="1600" spc="-5" dirty="0">
                <a:latin typeface="微软雅黑" panose="020B0503020204020204" pitchFamily="34" charset="-122"/>
                <a:ea typeface="微软雅黑" panose="020B0503020204020204" pitchFamily="34" charset="-122"/>
                <a:cs typeface="Arial" panose="020B0604020202020204"/>
              </a:rPr>
              <a:t>,</a:t>
            </a:r>
            <a:r>
              <a:rPr lang="zh-CN" altLang="en-US" sz="1600" spc="-5" dirty="0">
                <a:latin typeface="微软雅黑" panose="020B0503020204020204" pitchFamily="34" charset="-122"/>
                <a:ea typeface="微软雅黑" panose="020B0503020204020204" pitchFamily="34" charset="-122"/>
                <a:cs typeface="Arial" panose="020B0604020202020204"/>
              </a:rPr>
              <a:t>其</a:t>
            </a:r>
            <a:r>
              <a:rPr lang="en-US" altLang="zh-CN" sz="1600" spc="-5" dirty="0" err="1">
                <a:latin typeface="微软雅黑" panose="020B0503020204020204" pitchFamily="34" charset="-122"/>
                <a:ea typeface="微软雅黑" panose="020B0503020204020204" pitchFamily="34" charset="-122"/>
                <a:cs typeface="Arial" panose="020B0604020202020204"/>
              </a:rPr>
              <a:t>特点在于其U字形的网络结构，包含了一个下采样（编码器）和一个上采样（解码器）过程</a:t>
            </a:r>
            <a:endParaRPr lang="en-US" altLang="zh-CN" sz="1600" spc="-5" dirty="0">
              <a:latin typeface="微软雅黑" panose="020B0503020204020204" pitchFamily="34" charset="-122"/>
              <a:ea typeface="微软雅黑" panose="020B0503020204020204" pitchFamily="34" charset="-122"/>
              <a:cs typeface="Arial" panose="020B0604020202020204"/>
            </a:endParaRPr>
          </a:p>
        </p:txBody>
      </p:sp>
      <p:sp>
        <p:nvSpPr>
          <p:cNvPr id="16" name="object 28"/>
          <p:cNvSpPr txBox="1"/>
          <p:nvPr>
            <p:custDataLst>
              <p:tags r:id="rId1"/>
            </p:custDataLst>
          </p:nvPr>
        </p:nvSpPr>
        <p:spPr>
          <a:xfrm>
            <a:off x="5766085" y="1695663"/>
            <a:ext cx="2491274" cy="289823"/>
          </a:xfrm>
          <a:prstGeom prst="rect">
            <a:avLst/>
          </a:prstGeom>
        </p:spPr>
        <p:txBody>
          <a:bodyPr vert="horz" wrap="square" lIns="0" tIns="12700" rIns="0" bIns="0" rtlCol="0">
            <a:spAutoFit/>
          </a:bodyPr>
          <a:lstStyle/>
          <a:p>
            <a:pPr marL="12700">
              <a:lnSpc>
                <a:spcPct val="100000"/>
              </a:lnSpc>
              <a:spcBef>
                <a:spcPts val="100"/>
              </a:spcBef>
            </a:pPr>
            <a:r>
              <a:rPr lang="en-US" altLang="zh-CN" b="1" spc="10" dirty="0">
                <a:latin typeface="微软雅黑" panose="020B0503020204020204" pitchFamily="34" charset="-122"/>
                <a:ea typeface="微软雅黑" panose="020B0503020204020204" pitchFamily="34" charset="-122"/>
                <a:cs typeface="Arial" panose="020B0604020202020204"/>
                <a:sym typeface="+mn-ea"/>
              </a:rPr>
              <a:t>DeepLabv3+</a:t>
            </a:r>
            <a:r>
              <a:rPr lang="en-US" b="1" spc="-5" dirty="0">
                <a:latin typeface="微软雅黑" panose="020B0503020204020204" pitchFamily="34" charset="-122"/>
                <a:ea typeface="微软雅黑" panose="020B0503020204020204" pitchFamily="34" charset="-122"/>
                <a:cs typeface="Arial" panose="020B0604020202020204"/>
              </a:rPr>
              <a:t>模型介绍:</a:t>
            </a:r>
            <a:endParaRPr b="1" dirty="0">
              <a:latin typeface="微软雅黑" panose="020B0503020204020204" pitchFamily="34" charset="-122"/>
              <a:ea typeface="微软雅黑" panose="020B0503020204020204" pitchFamily="34" charset="-122"/>
              <a:cs typeface="Arial" panose="020B0604020202020204"/>
            </a:endParaRPr>
          </a:p>
        </p:txBody>
      </p:sp>
      <p:sp>
        <p:nvSpPr>
          <p:cNvPr id="18" name="object 29"/>
          <p:cNvSpPr txBox="1"/>
          <p:nvPr>
            <p:custDataLst>
              <p:tags r:id="rId2"/>
            </p:custDataLst>
          </p:nvPr>
        </p:nvSpPr>
        <p:spPr>
          <a:xfrm>
            <a:off x="5766084" y="2061509"/>
            <a:ext cx="5928075" cy="1120820"/>
          </a:xfrm>
          <a:prstGeom prst="rect">
            <a:avLst/>
          </a:prstGeom>
        </p:spPr>
        <p:txBody>
          <a:bodyPr vert="horz" wrap="square" lIns="0" tIns="12700" rIns="0" bIns="0" rtlCol="0">
            <a:spAutoFit/>
          </a:bodyPr>
          <a:lstStyle/>
          <a:p>
            <a:pPr marL="221615" marR="5080" indent="-209550" algn="just" fontAlgn="auto">
              <a:lnSpc>
                <a:spcPct val="150000"/>
              </a:lnSpc>
              <a:spcBef>
                <a:spcPts val="100"/>
              </a:spcBef>
              <a:buChar char="•"/>
              <a:tabLst>
                <a:tab pos="222250" algn="l"/>
              </a:tabLst>
            </a:pPr>
            <a:r>
              <a:rPr sz="1600" spc="-5" dirty="0">
                <a:latin typeface="微软雅黑" panose="020B0503020204020204" pitchFamily="34" charset="-122"/>
                <a:ea typeface="微软雅黑" panose="020B0503020204020204" pitchFamily="34" charset="-122"/>
                <a:cs typeface="Arial" panose="020B0604020202020204"/>
              </a:rPr>
              <a:t>DeepLabv3+是</a:t>
            </a:r>
            <a:r>
              <a:rPr lang="zh-CN" sz="1600" spc="-5" dirty="0">
                <a:latin typeface="微软雅黑" panose="020B0503020204020204" pitchFamily="34" charset="-122"/>
                <a:ea typeface="微软雅黑" panose="020B0503020204020204" pitchFamily="34" charset="-122"/>
                <a:cs typeface="Arial" panose="020B0604020202020204"/>
              </a:rPr>
              <a:t>、</a:t>
            </a:r>
            <a:r>
              <a:rPr sz="1600" spc="-5" dirty="0">
                <a:latin typeface="微软雅黑" panose="020B0503020204020204" pitchFamily="34" charset="-122"/>
                <a:ea typeface="微软雅黑" panose="020B0503020204020204" pitchFamily="34" charset="-122"/>
                <a:cs typeface="Arial" panose="020B0604020202020204"/>
              </a:rPr>
              <a:t>在DeepLabv3的基础上增加了一个Decoder模块</a:t>
            </a:r>
            <a:r>
              <a:rPr lang="zh-CN" sz="1600" spc="-5" dirty="0">
                <a:latin typeface="微软雅黑" panose="020B0503020204020204" pitchFamily="34" charset="-122"/>
                <a:ea typeface="微软雅黑" panose="020B0503020204020204" pitchFamily="34" charset="-122"/>
                <a:cs typeface="Arial" panose="020B0604020202020204"/>
              </a:rPr>
              <a:t>。其</a:t>
            </a:r>
            <a:r>
              <a:rPr sz="1600" spc="-5" dirty="0">
                <a:latin typeface="微软雅黑" panose="020B0503020204020204" pitchFamily="34" charset="-122"/>
                <a:ea typeface="微软雅黑" panose="020B0503020204020204" pitchFamily="34" charset="-122"/>
                <a:cs typeface="Arial" panose="020B0604020202020204"/>
              </a:rPr>
              <a:t>主要特点包括：空洞卷积</a:t>
            </a:r>
            <a:r>
              <a:rPr lang="zh-CN" sz="1600" spc="-5" dirty="0">
                <a:latin typeface="微软雅黑" panose="020B0503020204020204" pitchFamily="34" charset="-122"/>
                <a:ea typeface="微软雅黑" panose="020B0503020204020204" pitchFamily="34" charset="-122"/>
                <a:cs typeface="Arial" panose="020B0604020202020204"/>
              </a:rPr>
              <a:t>、</a:t>
            </a:r>
            <a:r>
              <a:rPr sz="1600" spc="-5" dirty="0">
                <a:latin typeface="微软雅黑" panose="020B0503020204020204" pitchFamily="34" charset="-122"/>
                <a:ea typeface="微软雅黑" panose="020B0503020204020204" pitchFamily="34" charset="-122"/>
                <a:cs typeface="Arial" panose="020B0604020202020204"/>
              </a:rPr>
              <a:t>空间金字塔池化</a:t>
            </a:r>
            <a:r>
              <a:rPr lang="zh-CN" sz="1600" spc="-5" dirty="0">
                <a:latin typeface="微软雅黑" panose="020B0503020204020204" pitchFamily="34" charset="-122"/>
                <a:ea typeface="微软雅黑" panose="020B0503020204020204" pitchFamily="34" charset="-122"/>
                <a:cs typeface="Arial" panose="020B0604020202020204"/>
              </a:rPr>
              <a:t>、</a:t>
            </a:r>
            <a:r>
              <a:rPr sz="1600" spc="-5" dirty="0">
                <a:latin typeface="微软雅黑" panose="020B0503020204020204" pitchFamily="34" charset="-122"/>
                <a:ea typeface="微软雅黑" panose="020B0503020204020204" pitchFamily="34" charset="-122"/>
                <a:cs typeface="Arial" panose="020B0604020202020204"/>
              </a:rPr>
              <a:t>深度可分离卷积</a:t>
            </a:r>
            <a:r>
              <a:rPr lang="zh-CN" sz="1600" spc="-5" dirty="0">
                <a:latin typeface="微软雅黑" panose="020B0503020204020204" pitchFamily="34" charset="-122"/>
                <a:ea typeface="微软雅黑" panose="020B0503020204020204" pitchFamily="34" charset="-122"/>
                <a:cs typeface="Arial" panose="020B0604020202020204"/>
              </a:rPr>
              <a:t>、</a:t>
            </a:r>
            <a:r>
              <a:rPr sz="1600" spc="-5" dirty="0" err="1">
                <a:latin typeface="微软雅黑" panose="020B0503020204020204" pitchFamily="34" charset="-122"/>
                <a:ea typeface="微软雅黑" panose="020B0503020204020204" pitchFamily="34" charset="-122"/>
                <a:cs typeface="Arial" panose="020B0604020202020204"/>
              </a:rPr>
              <a:t>后处理模块</a:t>
            </a:r>
            <a:r>
              <a:rPr lang="zh-CN" sz="1600" spc="-5" dirty="0">
                <a:latin typeface="微软雅黑" panose="020B0503020204020204" pitchFamily="34" charset="-122"/>
                <a:ea typeface="微软雅黑" panose="020B0503020204020204" pitchFamily="34" charset="-122"/>
                <a:cs typeface="Arial" panose="020B0604020202020204"/>
              </a:rPr>
              <a:t>等</a:t>
            </a:r>
          </a:p>
        </p:txBody>
      </p:sp>
      <p:pic>
        <p:nvPicPr>
          <p:cNvPr id="20" name="图片 1" descr="IMG_256"/>
          <p:cNvPicPr>
            <a:picLocks noChangeAspect="1"/>
          </p:cNvPicPr>
          <p:nvPr>
            <p:custDataLst>
              <p:tags r:id="rId3"/>
            </p:custDataLst>
          </p:nvPr>
        </p:nvPicPr>
        <p:blipFill>
          <a:blip r:embed="rId6"/>
          <a:stretch>
            <a:fillRect/>
          </a:stretch>
        </p:blipFill>
        <p:spPr>
          <a:xfrm>
            <a:off x="620124" y="3314059"/>
            <a:ext cx="5162327" cy="2953391"/>
          </a:xfrm>
          <a:prstGeom prst="rect">
            <a:avLst/>
          </a:prstGeom>
          <a:noFill/>
          <a:ln w="9525">
            <a:noFill/>
          </a:ln>
        </p:spPr>
      </p:pic>
      <p:pic>
        <p:nvPicPr>
          <p:cNvPr id="21" name="图片 2" descr="IMG_256"/>
          <p:cNvPicPr>
            <a:picLocks noChangeAspect="1"/>
          </p:cNvPicPr>
          <p:nvPr>
            <p:custDataLst>
              <p:tags r:id="rId4"/>
            </p:custDataLst>
          </p:nvPr>
        </p:nvPicPr>
        <p:blipFill>
          <a:blip r:embed="rId7"/>
          <a:stretch>
            <a:fillRect/>
          </a:stretch>
        </p:blipFill>
        <p:spPr>
          <a:xfrm>
            <a:off x="5840962" y="3314059"/>
            <a:ext cx="5703337" cy="3231002"/>
          </a:xfrm>
          <a:prstGeom prst="rect">
            <a:avLst/>
          </a:prstGeom>
          <a:noFill/>
          <a:ln w="9525">
            <a:noFill/>
          </a:ln>
        </p:spPr>
      </p:pic>
    </p:spTree>
    <p:extLst>
      <p:ext uri="{BB962C8B-B14F-4D97-AF65-F5344CB8AC3E}">
        <p14:creationId xmlns:p14="http://schemas.microsoft.com/office/powerpoint/2010/main" val="877473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a:blip r:embed="rId3"/>
          <a:stretch>
            <a:fillRect/>
          </a:stretch>
        </p:blipFill>
        <p:spPr>
          <a:xfrm>
            <a:off x="1046947" y="1337585"/>
            <a:ext cx="9477984" cy="5503681"/>
          </a:xfrm>
          <a:prstGeom prst="rect">
            <a:avLst/>
          </a:prstGeom>
        </p:spPr>
      </p:pic>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8" name="矩形 37"/>
          <p:cNvSpPr/>
          <p:nvPr/>
        </p:nvSpPr>
        <p:spPr>
          <a:xfrm>
            <a:off x="8174796" y="5117836"/>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anose="020F0302020204030204" pitchFamily="34" charset="0"/>
                <a:cs typeface="Calibri Light" panose="020F0302020204030204" pitchFamily="34" charset="0"/>
              </a:rPr>
              <a:t>ADD YOUR  TEXT HERE</a:t>
            </a:r>
            <a:endParaRPr lang="zh-CN" altLang="en-US" sz="1400" b="1" dirty="0">
              <a:solidFill>
                <a:schemeClr val="bg1"/>
              </a:solidFill>
              <a:latin typeface="Calibri Light" panose="020F0302020204030204" pitchFamily="34" charset="0"/>
              <a:cs typeface="Calibri Light" panose="020F0302020204030204" pitchFamily="34" charset="0"/>
            </a:endParaRPr>
          </a:p>
        </p:txBody>
      </p:sp>
      <p:sp>
        <p:nvSpPr>
          <p:cNvPr id="17" name="文本框 16"/>
          <p:cNvSpPr txBox="1"/>
          <p:nvPr/>
        </p:nvSpPr>
        <p:spPr>
          <a:xfrm>
            <a:off x="463630" y="1050282"/>
            <a:ext cx="1138931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本项目主要难点在与如何区分林地、城市绿化、农田等相近地物及设置模型参数以避免过拟合等问题</a:t>
            </a:r>
          </a:p>
        </p:txBody>
      </p:sp>
      <p:sp>
        <p:nvSpPr>
          <p:cNvPr id="15" name="文本框 14">
            <a:extLst>
              <a:ext uri="{FF2B5EF4-FFF2-40B4-BE49-F238E27FC236}">
                <a16:creationId xmlns:a16="http://schemas.microsoft.com/office/drawing/2014/main" id="{B2F40250-0CE3-4F3C-BEFE-523252623167}"/>
              </a:ext>
            </a:extLst>
          </p:cNvPr>
          <p:cNvSpPr txBox="1"/>
          <p:nvPr/>
        </p:nvSpPr>
        <p:spPr>
          <a:xfrm>
            <a:off x="1262284" y="348976"/>
            <a:ext cx="7120332" cy="450893"/>
          </a:xfrm>
          <a:prstGeom prst="rect">
            <a:avLst/>
          </a:prstGeom>
          <a:noFill/>
        </p:spPr>
        <p:txBody>
          <a:bodyPr vert="horz" wrap="square" rtlCol="0">
            <a:spAutoFit/>
          </a:bodyPr>
          <a:lstStyle/>
          <a:p>
            <a:pPr marL="104140" marR="96520" algn="just">
              <a:lnSpc>
                <a:spcPct val="103000"/>
              </a:lnSpc>
              <a:spcBef>
                <a:spcPts val="725"/>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技术路线</a:t>
            </a:r>
            <a:endParaRPr lang="en-US" altLang="zh-CN" sz="2400"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7120332" cy="460375"/>
          </a:xfrm>
          <a:prstGeom prst="rect">
            <a:avLst/>
          </a:prstGeom>
          <a:noFill/>
        </p:spPr>
        <p:txBody>
          <a:bodyPr vert="horz" wrap="square" rtlCol="0">
            <a:spAutoFit/>
          </a:bodyPr>
          <a:lstStyle/>
          <a:p>
            <a:pPr marL="104140" marR="96520" algn="just">
              <a:lnSpc>
                <a:spcPct val="103000"/>
              </a:lnSpc>
              <a:spcBef>
                <a:spcPts val="725"/>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sym typeface="+mn-ea"/>
              </a:rPr>
              <a:t>数据标注</a:t>
            </a:r>
            <a:endPar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03</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grpSp>
        <p:nvGrpSpPr>
          <p:cNvPr id="10" name="组合 9"/>
          <p:cNvGrpSpPr/>
          <p:nvPr/>
        </p:nvGrpSpPr>
        <p:grpSpPr>
          <a:xfrm>
            <a:off x="562104" y="1284312"/>
            <a:ext cx="11067791" cy="3276064"/>
            <a:chOff x="1063" y="3652"/>
            <a:chExt cx="17430" cy="5159"/>
          </a:xfrm>
        </p:grpSpPr>
        <p:grpSp>
          <p:nvGrpSpPr>
            <p:cNvPr id="7" name="组合 6"/>
            <p:cNvGrpSpPr/>
            <p:nvPr/>
          </p:nvGrpSpPr>
          <p:grpSpPr>
            <a:xfrm>
              <a:off x="1063" y="3652"/>
              <a:ext cx="13843" cy="5159"/>
              <a:chOff x="1034481" y="2169612"/>
              <a:chExt cx="10461560" cy="3899198"/>
            </a:xfrm>
          </p:grpSpPr>
          <p:sp>
            <p:nvSpPr>
              <p:cNvPr id="8" name="Rectangle 46"/>
              <p:cNvSpPr/>
              <p:nvPr/>
            </p:nvSpPr>
            <p:spPr>
              <a:xfrm>
                <a:off x="1088126" y="3456892"/>
                <a:ext cx="2425148" cy="2590800"/>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9" name="Rectangle 2"/>
              <p:cNvSpPr/>
              <p:nvPr/>
            </p:nvSpPr>
            <p:spPr>
              <a:xfrm>
                <a:off x="1088126" y="2169613"/>
                <a:ext cx="2425148" cy="1744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15" name="Rectangle 49"/>
              <p:cNvSpPr/>
              <p:nvPr/>
            </p:nvSpPr>
            <p:spPr>
              <a:xfrm>
                <a:off x="3731167" y="3478010"/>
                <a:ext cx="2425148" cy="2590800"/>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16" name="Rectangle 1"/>
              <p:cNvSpPr/>
              <p:nvPr/>
            </p:nvSpPr>
            <p:spPr>
              <a:xfrm>
                <a:off x="3731451" y="2169612"/>
                <a:ext cx="2425148" cy="17446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18" name="Rectangle 50"/>
              <p:cNvSpPr/>
              <p:nvPr/>
            </p:nvSpPr>
            <p:spPr>
              <a:xfrm>
                <a:off x="6356561" y="3478009"/>
                <a:ext cx="2428692" cy="2590800"/>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20" name="Rectangle 3"/>
              <p:cNvSpPr/>
              <p:nvPr/>
            </p:nvSpPr>
            <p:spPr>
              <a:xfrm>
                <a:off x="6360105" y="2169612"/>
                <a:ext cx="2425148" cy="1744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22" name="Rectangle 53"/>
              <p:cNvSpPr/>
              <p:nvPr/>
            </p:nvSpPr>
            <p:spPr>
              <a:xfrm>
                <a:off x="8985214" y="3478009"/>
                <a:ext cx="2422007" cy="2590800"/>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23" name="Rectangle 31"/>
              <p:cNvSpPr/>
              <p:nvPr/>
            </p:nvSpPr>
            <p:spPr>
              <a:xfrm>
                <a:off x="8985499" y="2169612"/>
                <a:ext cx="2425148" cy="17446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25" name="TextBox 65"/>
              <p:cNvSpPr txBox="1"/>
              <p:nvPr/>
            </p:nvSpPr>
            <p:spPr>
              <a:xfrm>
                <a:off x="1034481" y="2737638"/>
                <a:ext cx="2532436" cy="439564"/>
              </a:xfrm>
              <a:prstGeom prst="rect">
                <a:avLst/>
              </a:prstGeom>
              <a:noFill/>
            </p:spPr>
            <p:txBody>
              <a:bodyPr wrap="square" rtlCol="0">
                <a:spAutoFit/>
              </a:bodyPr>
              <a:lstStyle/>
              <a:p>
                <a:pPr algn="ctr">
                  <a:defRPr/>
                </a:pP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获取数据</a:t>
                </a:r>
                <a:endParaRPr kumimoji="0" lang="en-US"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endParaRPr>
              </a:p>
            </p:txBody>
          </p:sp>
          <p:sp>
            <p:nvSpPr>
              <p:cNvPr id="26" name="TextBox 65"/>
              <p:cNvSpPr txBox="1"/>
              <p:nvPr/>
            </p:nvSpPr>
            <p:spPr>
              <a:xfrm>
                <a:off x="3677523" y="2737638"/>
                <a:ext cx="2532436" cy="439564"/>
              </a:xfrm>
              <a:prstGeom prst="rect">
                <a:avLst/>
              </a:prstGeom>
              <a:noFill/>
            </p:spPr>
            <p:txBody>
              <a:bodyPr wrap="square" rtlCol="0">
                <a:spAutoFit/>
              </a:bodyPr>
              <a:lstStyle/>
              <a:p>
                <a:pPr algn="ctr">
                  <a:defRPr/>
                </a:pP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数据处理</a:t>
                </a:r>
                <a:endParaRPr kumimoji="0" lang="en-US"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endParaRPr>
              </a:p>
            </p:txBody>
          </p:sp>
          <p:sp>
            <p:nvSpPr>
              <p:cNvPr id="27" name="TextBox 65"/>
              <p:cNvSpPr txBox="1"/>
              <p:nvPr/>
            </p:nvSpPr>
            <p:spPr>
              <a:xfrm>
                <a:off x="6320563" y="2737638"/>
                <a:ext cx="2532436" cy="439564"/>
              </a:xfrm>
              <a:prstGeom prst="rect">
                <a:avLst/>
              </a:prstGeom>
              <a:noFill/>
            </p:spPr>
            <p:txBody>
              <a:bodyPr wrap="square" rtlCol="0">
                <a:spAutoFit/>
              </a:bodyPr>
              <a:lstStyle/>
              <a:p>
                <a:pPr algn="ctr">
                  <a:defRPr/>
                </a:pPr>
                <a:r>
                  <a:rPr kumimoji="0" lang="zh-CN" altLang="en-US" i="0" u="none" strike="noStrike" kern="0" cap="none" spc="0" normalizeH="0" baseline="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求得植被区域</a:t>
                </a:r>
                <a:endParaRPr kumimoji="0" lang="en-US"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endParaRPr>
              </a:p>
            </p:txBody>
          </p:sp>
          <p:sp>
            <p:nvSpPr>
              <p:cNvPr id="28" name="TextBox 65"/>
              <p:cNvSpPr txBox="1"/>
              <p:nvPr/>
            </p:nvSpPr>
            <p:spPr>
              <a:xfrm>
                <a:off x="8963605" y="2737638"/>
                <a:ext cx="2532436" cy="439564"/>
              </a:xfrm>
              <a:prstGeom prst="rect">
                <a:avLst/>
              </a:prstGeom>
              <a:noFill/>
            </p:spPr>
            <p:txBody>
              <a:bodyPr wrap="square" rtlCol="0">
                <a:spAutoFit/>
              </a:bodyPr>
              <a:lstStyle/>
              <a:p>
                <a:pPr algn="ctr">
                  <a:defRPr/>
                </a:pP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提取训练样本</a:t>
                </a:r>
                <a:endParaRPr kumimoji="0" lang="en-US" i="0" u="none" strike="noStrike" kern="0" cap="none" spc="0" normalizeH="0" baseline="0" noProof="0" dirty="0">
                  <a:ln>
                    <a:noFill/>
                  </a:ln>
                  <a:solidFill>
                    <a:schemeClr val="bg1"/>
                  </a:solidFill>
                  <a:effectLst/>
                  <a:uLnTx/>
                  <a:uFillTx/>
                  <a:latin typeface="Calibri Light" panose="020F0302020204030204" pitchFamily="34" charset="0"/>
                  <a:ea typeface="Lato Light" panose="020F0502020204030203" pitchFamily="34" charset="0"/>
                  <a:cs typeface="Calibri Light" panose="020F0302020204030204" pitchFamily="34" charset="0"/>
                </a:endParaRPr>
              </a:p>
            </p:txBody>
          </p:sp>
          <p:sp>
            <p:nvSpPr>
              <p:cNvPr id="29" name="矩形 28"/>
              <p:cNvSpPr/>
              <p:nvPr/>
            </p:nvSpPr>
            <p:spPr>
              <a:xfrm>
                <a:off x="1216637" y="3962214"/>
                <a:ext cx="2168124" cy="1648366"/>
              </a:xfrm>
              <a:prstGeom prst="rect">
                <a:avLst/>
              </a:prstGeom>
            </p:spPr>
            <p:txBody>
              <a:bodyPr vert="horz" wrap="square">
                <a:spAutoFit/>
              </a:bodyPr>
              <a:lstStyle/>
              <a:p>
                <a:pPr lvl="0" algn="ctr">
                  <a:lnSpc>
                    <a:spcPct val="150000"/>
                  </a:lnSpc>
                  <a:buClrTx/>
                  <a:buSzTx/>
                  <a:buFontTx/>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sym typeface="+mn-ea"/>
                  </a:rPr>
                  <a:t>获取雷达高程数据（或DSM数据），高光谱数据和DEM数据</a:t>
                </a:r>
              </a:p>
            </p:txBody>
          </p:sp>
          <p:sp>
            <p:nvSpPr>
              <p:cNvPr id="31" name="矩形 30"/>
              <p:cNvSpPr/>
              <p:nvPr/>
            </p:nvSpPr>
            <p:spPr>
              <a:xfrm>
                <a:off x="3840103" y="3914765"/>
                <a:ext cx="2168124" cy="2032984"/>
              </a:xfrm>
              <a:prstGeom prst="rect">
                <a:avLst/>
              </a:prstGeom>
            </p:spPr>
            <p:txBody>
              <a:bodyPr vert="horz" wrap="square">
                <a:spAutoFit/>
              </a:bodyPr>
              <a:lstStyle/>
              <a:p>
                <a:pPr lvl="0" algn="ctr">
                  <a:lnSpc>
                    <a:spcPct val="150000"/>
                  </a:lnSpc>
                  <a:buClrTx/>
                  <a:buSzTx/>
                  <a:buFontTx/>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sym typeface="+mn-ea"/>
                  </a:rPr>
                  <a:t>将雷达数据、DSM数据和DEM数据转变为熟悉的格式并合并镶嵌，使用高光谱数据计算NDVI</a:t>
                </a:r>
              </a:p>
            </p:txBody>
          </p:sp>
          <p:sp>
            <p:nvSpPr>
              <p:cNvPr id="33" name="矩形 32"/>
              <p:cNvSpPr/>
              <p:nvPr/>
            </p:nvSpPr>
            <p:spPr>
              <a:xfrm>
                <a:off x="6463395" y="4157231"/>
                <a:ext cx="2168124" cy="1648432"/>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rPr>
                  <a:t>利用雷达（或</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rPr>
                  <a:t>DSM</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rPr>
                  <a:t>）数据与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rPr>
                  <a:t>DEM</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rPr>
                  <a:t>数据之差和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rPr>
                  <a:t>NDVI</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rPr>
                  <a:t>数据推得植被区域</a:t>
                </a:r>
              </a:p>
            </p:txBody>
          </p:sp>
          <p:sp>
            <p:nvSpPr>
              <p:cNvPr id="35" name="矩形 34"/>
              <p:cNvSpPr/>
              <p:nvPr/>
            </p:nvSpPr>
            <p:spPr>
              <a:xfrm>
                <a:off x="9110230" y="4378285"/>
                <a:ext cx="2168124" cy="1263798"/>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rPr>
                  <a:t>栅格转矢量、人工处理，提取出植被训练样本</a:t>
                </a:r>
              </a:p>
            </p:txBody>
          </p:sp>
        </p:grpSp>
        <p:sp>
          <p:nvSpPr>
            <p:cNvPr id="2" name="Rectangle 50"/>
            <p:cNvSpPr/>
            <p:nvPr>
              <p:custDataLst>
                <p:tags r:id="rId2"/>
              </p:custDataLst>
            </p:nvPr>
          </p:nvSpPr>
          <p:spPr>
            <a:xfrm>
              <a:off x="15256" y="5383"/>
              <a:ext cx="3214" cy="3428"/>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3" name="Rectangle 3"/>
            <p:cNvSpPr/>
            <p:nvPr>
              <p:custDataLst>
                <p:tags r:id="rId3"/>
              </p:custDataLst>
            </p:nvPr>
          </p:nvSpPr>
          <p:spPr>
            <a:xfrm>
              <a:off x="15256" y="3652"/>
              <a:ext cx="3209" cy="2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400" i="0" u="none" strike="noStrike" kern="0" cap="none" spc="0" normalizeH="0" baseline="0" noProof="0">
                <a:ln>
                  <a:noFill/>
                </a:ln>
                <a:solidFill>
                  <a:sysClr val="windowText" lastClr="000000"/>
                </a:solidFill>
                <a:effectLst/>
                <a:uLnTx/>
                <a:uFillTx/>
                <a:latin typeface="Calibri Light" panose="020F0302020204030204" pitchFamily="34" charset="0"/>
                <a:cs typeface="Calibri Light" panose="020F0302020204030204" pitchFamily="34" charset="0"/>
              </a:endParaRPr>
            </a:p>
          </p:txBody>
        </p:sp>
        <p:sp>
          <p:nvSpPr>
            <p:cNvPr id="6" name="TextBox 65"/>
            <p:cNvSpPr txBox="1"/>
            <p:nvPr>
              <p:custDataLst>
                <p:tags r:id="rId4"/>
              </p:custDataLst>
            </p:nvPr>
          </p:nvSpPr>
          <p:spPr>
            <a:xfrm>
              <a:off x="15142" y="4404"/>
              <a:ext cx="3351" cy="580"/>
            </a:xfrm>
            <a:prstGeom prst="rect">
              <a:avLst/>
            </a:prstGeom>
            <a:noFill/>
          </p:spPr>
          <p:txBody>
            <a:bodyPr wrap="square" rtlCol="0">
              <a:spAutoFit/>
            </a:bodyPr>
            <a:lstStyle/>
            <a:p>
              <a:pPr algn="ctr">
                <a:defRPr/>
              </a:pPr>
              <a:r>
                <a:rPr lang="en-US" altLang="zh-CN"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Unet</a:t>
              </a:r>
              <a:r>
                <a:rPr lang="zh-CN" altLang="en-US" kern="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训练及预测</a:t>
              </a:r>
              <a:endParaRPr kumimoji="0" lang="zh-CN" altLang="en-US" i="0" u="none" strike="noStrike" kern="0" cap="none" spc="0" normalizeH="0" baseline="0" noProof="0" dirty="0">
                <a:ln>
                  <a:noFill/>
                </a:ln>
                <a:solidFill>
                  <a:schemeClr val="bg1"/>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grpSp>
      <p:sp>
        <p:nvSpPr>
          <p:cNvPr id="17" name="矩形 16"/>
          <p:cNvSpPr/>
          <p:nvPr>
            <p:custDataLst>
              <p:tags r:id="rId1"/>
            </p:custDataLst>
          </p:nvPr>
        </p:nvSpPr>
        <p:spPr>
          <a:xfrm>
            <a:off x="9696401" y="3413467"/>
            <a:ext cx="1821708" cy="737235"/>
          </a:xfrm>
          <a:prstGeom prst="rect">
            <a:avLst/>
          </a:prstGeom>
        </p:spPr>
        <p:txBody>
          <a:bodyPr vert="horz" wrap="square">
            <a:spAutoFit/>
          </a:bodyPr>
          <a:lstStyle/>
          <a:p>
            <a:pPr algn="ct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Calibri Light" panose="020F0302020204030204" pitchFamily="34" charset="0"/>
              </a:rPr>
              <a:t>训练样本进行模型训练，模型预测图像</a:t>
            </a:r>
          </a:p>
        </p:txBody>
      </p:sp>
      <p:pic>
        <p:nvPicPr>
          <p:cNvPr id="5" name="图片 4">
            <a:extLst>
              <a:ext uri="{FF2B5EF4-FFF2-40B4-BE49-F238E27FC236}">
                <a16:creationId xmlns:a16="http://schemas.microsoft.com/office/drawing/2014/main" id="{C913BD68-BD73-4A74-BDFD-8B4AB212EC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143" y="4696308"/>
            <a:ext cx="8191714" cy="2057454"/>
          </a:xfrm>
          <a:prstGeom prst="rect">
            <a:avLst/>
          </a:prstGeom>
        </p:spPr>
      </p:pic>
    </p:spTree>
    <p:extLst>
      <p:ext uri="{BB962C8B-B14F-4D97-AF65-F5344CB8AC3E}">
        <p14:creationId xmlns:p14="http://schemas.microsoft.com/office/powerpoint/2010/main" val="253643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04</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8" name="矩形 37"/>
          <p:cNvSpPr/>
          <p:nvPr/>
        </p:nvSpPr>
        <p:spPr>
          <a:xfrm>
            <a:off x="8397321" y="452394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anose="020F0302020204030204" pitchFamily="34" charset="0"/>
                <a:cs typeface="Calibri Light" panose="020F0302020204030204" pitchFamily="34" charset="0"/>
              </a:rPr>
              <a:t>ADD YOUR  TEXT HERE</a:t>
            </a:r>
            <a:endParaRPr lang="zh-CN" altLang="en-US" sz="1400" b="1" dirty="0">
              <a:solidFill>
                <a:schemeClr val="bg1"/>
              </a:solidFill>
              <a:latin typeface="Calibri Light" panose="020F0302020204030204" pitchFamily="34" charset="0"/>
              <a:cs typeface="Calibri Light" panose="020F0302020204030204" pitchFamily="34" charset="0"/>
            </a:endParaRPr>
          </a:p>
        </p:txBody>
      </p:sp>
      <p:sp>
        <p:nvSpPr>
          <p:cNvPr id="16" name="文本框 15"/>
          <p:cNvSpPr txBox="1"/>
          <p:nvPr/>
        </p:nvSpPr>
        <p:spPr>
          <a:xfrm>
            <a:off x="8186056" y="1244081"/>
            <a:ext cx="3733499" cy="5324665"/>
          </a:xfrm>
          <a:prstGeom prst="rect">
            <a:avLst/>
          </a:prstGeom>
          <a:noFill/>
        </p:spPr>
        <p:txBody>
          <a:bodyPr wrap="square" rtlCol="0">
            <a:spAutoFit/>
          </a:bodyPr>
          <a:lstStyle/>
          <a:p>
            <a:endParaRPr lang="zh-CN" altLang="en-US" dirty="0"/>
          </a:p>
        </p:txBody>
      </p:sp>
      <p:sp>
        <p:nvSpPr>
          <p:cNvPr id="17" name="文本框 16"/>
          <p:cNvSpPr txBox="1"/>
          <p:nvPr/>
        </p:nvSpPr>
        <p:spPr>
          <a:xfrm>
            <a:off x="463630" y="1410086"/>
            <a:ext cx="10968428" cy="2703304"/>
          </a:xfrm>
          <a:prstGeom prst="rect">
            <a:avLst/>
          </a:prstGeom>
          <a:noFill/>
        </p:spPr>
        <p:txBody>
          <a:bodyPr wrap="square" rtlCol="0">
            <a:spAutoFit/>
          </a:bodyPr>
          <a:lstStyle/>
          <a:p>
            <a:pPr marL="221615" marR="5080" indent="-209550" algn="just" fontAlgn="auto">
              <a:lnSpc>
                <a:spcPct val="150000"/>
              </a:lnSpc>
              <a:spcBef>
                <a:spcPts val="100"/>
              </a:spcBef>
              <a:buChar char="•"/>
              <a:tabLst>
                <a:tab pos="222250" algn="l"/>
              </a:tabLst>
            </a:pPr>
            <a:r>
              <a:rPr lang="zh-CN" altLang="zh-CN" sz="2400" spc="-5" dirty="0">
                <a:latin typeface="微软雅黑" panose="020B0503020204020204" pitchFamily="34" charset="-122"/>
                <a:ea typeface="微软雅黑" panose="020B0503020204020204" pitchFamily="34" charset="-122"/>
                <a:cs typeface="Arial" panose="020B0604020202020204"/>
              </a:rPr>
              <a:t>引入</a:t>
            </a:r>
            <a:r>
              <a:rPr lang="en-US" altLang="zh-CN" sz="2400" spc="-5" dirty="0">
                <a:latin typeface="微软雅黑" panose="020B0503020204020204" pitchFamily="34" charset="-122"/>
                <a:ea typeface="微软雅黑" panose="020B0503020204020204" pitchFamily="34" charset="-122"/>
                <a:cs typeface="Arial" panose="020B0604020202020204"/>
              </a:rPr>
              <a:t>CHM</a:t>
            </a:r>
            <a:r>
              <a:rPr lang="zh-CN" altLang="en-US" sz="2400" spc="-5" dirty="0">
                <a:latin typeface="微软雅黑" panose="020B0503020204020204" pitchFamily="34" charset="-122"/>
                <a:ea typeface="微软雅黑" panose="020B0503020204020204" pitchFamily="34" charset="-122"/>
                <a:cs typeface="Arial" panose="020B0604020202020204"/>
              </a:rPr>
              <a:t>模型进行半自动标注，解决林地和耕地、草地等在光谱影像上较为接近的问题，提升样本标注效率</a:t>
            </a:r>
          </a:p>
          <a:p>
            <a:pPr marL="221615" marR="5080" indent="-209550" algn="just" fontAlgn="auto">
              <a:lnSpc>
                <a:spcPct val="150000"/>
              </a:lnSpc>
              <a:spcBef>
                <a:spcPts val="100"/>
              </a:spcBef>
              <a:buChar char="•"/>
              <a:tabLst>
                <a:tab pos="222250" algn="l"/>
              </a:tabLst>
            </a:pPr>
            <a:r>
              <a:rPr lang="zh-CN" altLang="en-US" sz="2400" spc="-5" dirty="0">
                <a:latin typeface="微软雅黑" panose="020B0503020204020204" pitchFamily="34" charset="-122"/>
                <a:ea typeface="微软雅黑" panose="020B0503020204020204" pitchFamily="34" charset="-122"/>
                <a:cs typeface="Arial" panose="020B0604020202020204"/>
              </a:rPr>
              <a:t>反复调试，选择最优模型参数以避免过拟合</a:t>
            </a:r>
          </a:p>
          <a:p>
            <a:pPr marL="221615" marR="5080" indent="-209550" algn="just" fontAlgn="auto">
              <a:lnSpc>
                <a:spcPct val="150000"/>
              </a:lnSpc>
              <a:spcBef>
                <a:spcPts val="100"/>
              </a:spcBef>
              <a:buChar char="•"/>
              <a:tabLst>
                <a:tab pos="222250" algn="l"/>
              </a:tabLst>
            </a:pPr>
            <a:r>
              <a:rPr lang="zh-CN" altLang="en-US" sz="2400" spc="-5" dirty="0">
                <a:latin typeface="微软雅黑" panose="020B0503020204020204" pitchFamily="34" charset="-122"/>
                <a:ea typeface="微软雅黑" panose="020B0503020204020204" pitchFamily="34" charset="-122"/>
                <a:cs typeface="Arial" panose="020B0604020202020204"/>
              </a:rPr>
              <a:t>小样本训练后对预测结果微调，实现长时序海量训练样本标注</a:t>
            </a:r>
          </a:p>
          <a:p>
            <a:endParaRPr lang="zh-CN" altLang="en-US" sz="2400" b="1" dirty="0"/>
          </a:p>
        </p:txBody>
      </p:sp>
      <p:sp>
        <p:nvSpPr>
          <p:cNvPr id="4" name="文本框 3"/>
          <p:cNvSpPr txBox="1"/>
          <p:nvPr/>
        </p:nvSpPr>
        <p:spPr>
          <a:xfrm>
            <a:off x="10052806" y="1410086"/>
            <a:ext cx="184731" cy="369332"/>
          </a:xfrm>
          <a:prstGeom prst="rect">
            <a:avLst/>
          </a:prstGeom>
          <a:noFill/>
        </p:spPr>
        <p:txBody>
          <a:bodyPr wrap="none" rtlCol="0">
            <a:spAutoFit/>
          </a:bodyPr>
          <a:lstStyle/>
          <a:p>
            <a:endParaRPr lang="zh-CN" altLang="en-US" dirty="0"/>
          </a:p>
        </p:txBody>
      </p:sp>
      <p:sp>
        <p:nvSpPr>
          <p:cNvPr id="15" name="文本框 14">
            <a:extLst>
              <a:ext uri="{FF2B5EF4-FFF2-40B4-BE49-F238E27FC236}">
                <a16:creationId xmlns:a16="http://schemas.microsoft.com/office/drawing/2014/main" id="{FB7E1414-08C7-48A7-9130-45A4E9E17F2A}"/>
              </a:ext>
            </a:extLst>
          </p:cNvPr>
          <p:cNvSpPr txBox="1"/>
          <p:nvPr/>
        </p:nvSpPr>
        <p:spPr>
          <a:xfrm>
            <a:off x="1276989" y="367472"/>
            <a:ext cx="7120332" cy="461665"/>
          </a:xfrm>
          <a:prstGeom prst="rect">
            <a:avLst/>
          </a:prstGeom>
          <a:noFill/>
        </p:spPr>
        <p:txBody>
          <a:bodyPr vert="horz" wrap="square" rtlCol="0">
            <a:spAutoFit/>
          </a:bodyPr>
          <a:lstStyle/>
          <a:p>
            <a:pPr marL="12700">
              <a:lnSpc>
                <a:spcPct val="100000"/>
              </a:lnSpc>
              <a:spcBef>
                <a:spcPts val="100"/>
              </a:spcBef>
            </a:pPr>
            <a:r>
              <a:rPr lang="zh-CN" altLang="en-US" sz="2400" b="1" spc="-5" dirty="0">
                <a:solidFill>
                  <a:srgbClr val="6F7B63"/>
                </a:solidFill>
                <a:latin typeface="微软雅黑" panose="020B0503020204020204" pitchFamily="34" charset="-122"/>
                <a:ea typeface="微软雅黑" panose="020B0503020204020204" pitchFamily="34" charset="-122"/>
                <a:cs typeface="Arial" panose="020B0604020202020204"/>
              </a:rPr>
              <a:t>项目亮点</a:t>
            </a:r>
            <a:endParaRPr lang="zh-CN" altLang="en-US" sz="2400" dirty="0">
              <a:latin typeface="微软雅黑" panose="020B0503020204020204" pitchFamily="34" charset="-122"/>
              <a:ea typeface="微软雅黑" panose="020B0503020204020204" pitchFamily="34" charset="-122"/>
              <a:cs typeface="Arial" panose="020B0604020202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05</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8" name="矩形 37"/>
          <p:cNvSpPr/>
          <p:nvPr/>
        </p:nvSpPr>
        <p:spPr>
          <a:xfrm>
            <a:off x="8397321" y="452394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anose="020F0302020204030204" pitchFamily="34" charset="0"/>
                <a:cs typeface="Calibri Light" panose="020F0302020204030204" pitchFamily="34" charset="0"/>
              </a:rPr>
              <a:t>ADD YOUR  TEXT HERE</a:t>
            </a:r>
            <a:endParaRPr lang="zh-CN" altLang="en-US" sz="1400" b="1" dirty="0">
              <a:solidFill>
                <a:schemeClr val="bg1"/>
              </a:solidFill>
              <a:latin typeface="Calibri Light" panose="020F0302020204030204" pitchFamily="34" charset="0"/>
              <a:cs typeface="Calibri Light" panose="020F0302020204030204" pitchFamily="34" charset="0"/>
            </a:endParaRPr>
          </a:p>
        </p:txBody>
      </p:sp>
      <p:sp>
        <p:nvSpPr>
          <p:cNvPr id="17" name="文本框 16"/>
          <p:cNvSpPr txBox="1"/>
          <p:nvPr/>
        </p:nvSpPr>
        <p:spPr>
          <a:xfrm>
            <a:off x="463630" y="1133087"/>
            <a:ext cx="5442648" cy="1015663"/>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由于</a:t>
            </a:r>
            <a:r>
              <a:rPr lang="en-US" altLang="zh-CN" sz="2000" dirty="0" err="1">
                <a:latin typeface="微软雅黑" panose="020B0503020204020204" pitchFamily="34" charset="-122"/>
                <a:ea typeface="微软雅黑" panose="020B0503020204020204" pitchFamily="34" charset="-122"/>
              </a:rPr>
              <a:t>UNet</a:t>
            </a:r>
            <a:r>
              <a:rPr lang="zh-CN" altLang="zh-CN" sz="2000" dirty="0">
                <a:latin typeface="微软雅黑" panose="020B0503020204020204" pitchFamily="34" charset="-122"/>
                <a:ea typeface="微软雅黑" panose="020B0503020204020204" pitchFamily="34" charset="-122"/>
              </a:rPr>
              <a:t>模型在遥感影像识别和图像分割方面的优势，我们将使用</a:t>
            </a:r>
            <a:r>
              <a:rPr lang="en-US" altLang="zh-CN" sz="2000" dirty="0" err="1">
                <a:latin typeface="微软雅黑" panose="020B0503020204020204" pitchFamily="34" charset="-122"/>
                <a:ea typeface="微软雅黑" panose="020B0503020204020204" pitchFamily="34" charset="-122"/>
              </a:rPr>
              <a:t>UNet</a:t>
            </a:r>
            <a:r>
              <a:rPr lang="zh-CN" altLang="zh-CN" sz="2000" dirty="0">
                <a:latin typeface="微软雅黑" panose="020B0503020204020204" pitchFamily="34" charset="-122"/>
                <a:ea typeface="微软雅黑" panose="020B0503020204020204" pitchFamily="34" charset="-122"/>
              </a:rPr>
              <a:t>模型进行数据训练。在训练过程中有如下参数可以调整设置：</a:t>
            </a:r>
          </a:p>
        </p:txBody>
      </p:sp>
      <p:sp>
        <p:nvSpPr>
          <p:cNvPr id="4" name="文本框 3"/>
          <p:cNvSpPr txBox="1"/>
          <p:nvPr/>
        </p:nvSpPr>
        <p:spPr>
          <a:xfrm>
            <a:off x="10052806" y="1410086"/>
            <a:ext cx="184731" cy="369332"/>
          </a:xfrm>
          <a:prstGeom prst="rect">
            <a:avLst/>
          </a:prstGeom>
          <a:noFill/>
        </p:spPr>
        <p:txBody>
          <a:bodyPr wrap="none" rtlCol="0">
            <a:spAutoFit/>
          </a:bodyPr>
          <a:lstStyle/>
          <a:p>
            <a:endParaRPr lang="zh-CN" altLang="en-US" dirty="0"/>
          </a:p>
        </p:txBody>
      </p:sp>
      <p:sp>
        <p:nvSpPr>
          <p:cNvPr id="15" name="文本框 14">
            <a:extLst>
              <a:ext uri="{FF2B5EF4-FFF2-40B4-BE49-F238E27FC236}">
                <a16:creationId xmlns:a16="http://schemas.microsoft.com/office/drawing/2014/main" id="{FB7E1414-08C7-48A7-9130-45A4E9E17F2A}"/>
              </a:ext>
            </a:extLst>
          </p:cNvPr>
          <p:cNvSpPr txBox="1"/>
          <p:nvPr/>
        </p:nvSpPr>
        <p:spPr>
          <a:xfrm>
            <a:off x="1276989" y="367472"/>
            <a:ext cx="7120332" cy="461665"/>
          </a:xfrm>
          <a:prstGeom prst="rect">
            <a:avLst/>
          </a:prstGeom>
          <a:noFill/>
        </p:spPr>
        <p:txBody>
          <a:bodyPr vert="horz" wrap="square" rtlCol="0">
            <a:spAutoFit/>
          </a:bodyPr>
          <a:lstStyle/>
          <a:p>
            <a:pPr marL="12700">
              <a:lnSpc>
                <a:spcPct val="100000"/>
              </a:lnSpc>
              <a:spcBef>
                <a:spcPts val="100"/>
              </a:spcBef>
            </a:pPr>
            <a:r>
              <a:rPr lang="zh-CN" altLang="en-US" sz="2400" b="1" spc="-5" dirty="0">
                <a:solidFill>
                  <a:srgbClr val="6F7B63"/>
                </a:solidFill>
                <a:latin typeface="微软雅黑" panose="020B0503020204020204" pitchFamily="34" charset="-122"/>
                <a:ea typeface="微软雅黑" panose="020B0503020204020204" pitchFamily="34" charset="-122"/>
                <a:cs typeface="Arial" panose="020B0604020202020204"/>
              </a:rPr>
              <a:t>模型训练</a:t>
            </a:r>
            <a:endParaRPr lang="zh-CN" altLang="en-US" sz="2400" dirty="0">
              <a:latin typeface="微软雅黑" panose="020B0503020204020204" pitchFamily="34" charset="-122"/>
              <a:ea typeface="微软雅黑" panose="020B0503020204020204" pitchFamily="34" charset="-122"/>
              <a:cs typeface="Arial" panose="020B0604020202020204"/>
            </a:endParaRPr>
          </a:p>
        </p:txBody>
      </p:sp>
      <p:pic>
        <p:nvPicPr>
          <p:cNvPr id="3" name="图片 2"/>
          <p:cNvPicPr>
            <a:picLocks noChangeAspect="1"/>
          </p:cNvPicPr>
          <p:nvPr/>
        </p:nvPicPr>
        <p:blipFill>
          <a:blip r:embed="rId2"/>
          <a:stretch>
            <a:fillRect/>
          </a:stretch>
        </p:blipFill>
        <p:spPr>
          <a:xfrm>
            <a:off x="5832255" y="1180608"/>
            <a:ext cx="5342083" cy="5677392"/>
          </a:xfrm>
          <a:prstGeom prst="rect">
            <a:avLst/>
          </a:prstGeom>
        </p:spPr>
      </p:pic>
    </p:spTree>
    <p:extLst>
      <p:ext uri="{BB962C8B-B14F-4D97-AF65-F5344CB8AC3E}">
        <p14:creationId xmlns:p14="http://schemas.microsoft.com/office/powerpoint/2010/main" val="4269017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06</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15" name="文本框 14">
            <a:extLst>
              <a:ext uri="{FF2B5EF4-FFF2-40B4-BE49-F238E27FC236}">
                <a16:creationId xmlns:a16="http://schemas.microsoft.com/office/drawing/2014/main" id="{34B1CA36-E62C-4D81-B18A-2588485E6674}"/>
              </a:ext>
            </a:extLst>
          </p:cNvPr>
          <p:cNvSpPr txBox="1"/>
          <p:nvPr/>
        </p:nvSpPr>
        <p:spPr>
          <a:xfrm>
            <a:off x="1262284" y="348976"/>
            <a:ext cx="7120332" cy="461665"/>
          </a:xfrm>
          <a:prstGeom prst="rect">
            <a:avLst/>
          </a:prstGeom>
          <a:noFill/>
        </p:spPr>
        <p:txBody>
          <a:bodyPr vert="horz" wrap="square" rtlCol="0">
            <a:spAutoFit/>
          </a:bodyPr>
          <a:lstStyle/>
          <a:p>
            <a:r>
              <a:rPr lang="zh-CN" altLang="zh-CN" sz="2400" b="1" spc="-5" dirty="0">
                <a:solidFill>
                  <a:srgbClr val="6F7B63"/>
                </a:solidFill>
                <a:latin typeface="微软雅黑" panose="020B0503020204020204" pitchFamily="34" charset="-122"/>
                <a:ea typeface="微软雅黑" panose="020B0503020204020204" pitchFamily="34" charset="-122"/>
                <a:cs typeface="Arial" panose="020B0604020202020204"/>
              </a:rPr>
              <a:t>变化分析</a:t>
            </a:r>
            <a:endParaRPr lang="zh-CN" altLang="en-US" sz="2400" spc="300" dirty="0">
              <a:solidFill>
                <a:schemeClr val="accent1"/>
              </a:solidFill>
              <a:latin typeface="思源宋体 CN" panose="02020700000000000000" pitchFamily="18" charset="-122"/>
              <a:ea typeface="思源宋体 CN" panose="02020700000000000000" pitchFamily="18" charset="-122"/>
            </a:endParaRPr>
          </a:p>
        </p:txBody>
      </p:sp>
      <p:sp>
        <p:nvSpPr>
          <p:cNvPr id="4" name="矩形 3"/>
          <p:cNvSpPr/>
          <p:nvPr/>
        </p:nvSpPr>
        <p:spPr>
          <a:xfrm>
            <a:off x="5781223" y="3451930"/>
            <a:ext cx="1569660"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计算混淆矩阵</a:t>
            </a:r>
            <a:endParaRPr lang="zh-CN" altLang="en-US" dirty="0">
              <a:latin typeface="微软雅黑" panose="020B0503020204020204" pitchFamily="34" charset="-122"/>
              <a:ea typeface="微软雅黑" panose="020B0503020204020204" pitchFamily="34" charset="-122"/>
            </a:endParaRPr>
          </a:p>
        </p:txBody>
      </p:sp>
      <p:pic>
        <p:nvPicPr>
          <p:cNvPr id="18" name="图片 17"/>
          <p:cNvPicPr/>
          <p:nvPr/>
        </p:nvPicPr>
        <p:blipFill>
          <a:blip r:embed="rId2"/>
          <a:stretch>
            <a:fillRect/>
          </a:stretch>
        </p:blipFill>
        <p:spPr>
          <a:xfrm>
            <a:off x="5781223" y="3979681"/>
            <a:ext cx="6042254" cy="2340140"/>
          </a:xfrm>
          <a:prstGeom prst="rect">
            <a:avLst/>
          </a:prstGeom>
        </p:spPr>
      </p:pic>
      <p:pic>
        <p:nvPicPr>
          <p:cNvPr id="20" name="图片 19"/>
          <p:cNvPicPr/>
          <p:nvPr/>
        </p:nvPicPr>
        <p:blipFill>
          <a:blip r:embed="rId3">
            <a:extLst>
              <a:ext uri="{28A0092B-C50C-407E-A947-70E740481C1C}">
                <a14:useLocalDpi xmlns:a14="http://schemas.microsoft.com/office/drawing/2010/main" val="0"/>
              </a:ext>
            </a:extLst>
          </a:blip>
          <a:stretch>
            <a:fillRect/>
          </a:stretch>
        </p:blipFill>
        <p:spPr>
          <a:xfrm>
            <a:off x="165138" y="1241915"/>
            <a:ext cx="5616085" cy="5616085"/>
          </a:xfrm>
          <a:prstGeom prst="rect">
            <a:avLst/>
          </a:prstGeom>
        </p:spPr>
      </p:pic>
      <p:sp>
        <p:nvSpPr>
          <p:cNvPr id="7" name="矩形 6"/>
          <p:cNvSpPr/>
          <p:nvPr/>
        </p:nvSpPr>
        <p:spPr>
          <a:xfrm>
            <a:off x="678328" y="1234242"/>
            <a:ext cx="6096000" cy="369332"/>
          </a:xfrm>
          <a:prstGeom prst="rect">
            <a:avLst/>
          </a:prstGeom>
        </p:spPr>
        <p:txBody>
          <a:bodyPr>
            <a:spAutoFit/>
          </a:bodyPr>
          <a:lstStyle/>
          <a:p>
            <a:pPr algn="just">
              <a:spcAft>
                <a:spcPts val="0"/>
              </a:spcAft>
            </a:pP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UNet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模型进行训练和应用</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，对三块研究区分析</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图片 20"/>
          <p:cNvPicPr/>
          <p:nvPr/>
        </p:nvPicPr>
        <p:blipFill>
          <a:blip r:embed="rId4">
            <a:extLst>
              <a:ext uri="{28A0092B-C50C-407E-A947-70E740481C1C}">
                <a14:useLocalDpi xmlns:a14="http://schemas.microsoft.com/office/drawing/2010/main" val="0"/>
              </a:ext>
            </a:extLst>
          </a:blip>
          <a:stretch>
            <a:fillRect/>
          </a:stretch>
        </p:blipFill>
        <p:spPr>
          <a:xfrm>
            <a:off x="5511580" y="1109144"/>
            <a:ext cx="6182580" cy="2044603"/>
          </a:xfrm>
          <a:prstGeom prst="rect">
            <a:avLst/>
          </a:prstGeom>
        </p:spPr>
      </p:pic>
    </p:spTree>
    <p:extLst>
      <p:ext uri="{BB962C8B-B14F-4D97-AF65-F5344CB8AC3E}">
        <p14:creationId xmlns:p14="http://schemas.microsoft.com/office/powerpoint/2010/main" val="281697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07</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15" name="文本框 14">
            <a:extLst>
              <a:ext uri="{FF2B5EF4-FFF2-40B4-BE49-F238E27FC236}">
                <a16:creationId xmlns:a16="http://schemas.microsoft.com/office/drawing/2014/main" id="{34B1CA36-E62C-4D81-B18A-2588485E6674}"/>
              </a:ext>
            </a:extLst>
          </p:cNvPr>
          <p:cNvSpPr txBox="1"/>
          <p:nvPr/>
        </p:nvSpPr>
        <p:spPr>
          <a:xfrm>
            <a:off x="1262284" y="348976"/>
            <a:ext cx="7120332" cy="472758"/>
          </a:xfrm>
          <a:prstGeom prst="rect">
            <a:avLst/>
          </a:prstGeom>
          <a:noFill/>
        </p:spPr>
        <p:txBody>
          <a:bodyPr vert="horz" wrap="square" rtlCol="0">
            <a:spAutoFit/>
          </a:bodyPr>
          <a:lstStyle/>
          <a:p>
            <a:pPr marL="104140" marR="96520" algn="just">
              <a:lnSpc>
                <a:spcPct val="103000"/>
              </a:lnSpc>
              <a:spcBef>
                <a:spcPts val="725"/>
              </a:spcBef>
              <a:buClrTx/>
              <a:buSzTx/>
              <a:buFontTx/>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结果与分析</a:t>
            </a:r>
          </a:p>
        </p:txBody>
      </p:sp>
      <p:sp>
        <p:nvSpPr>
          <p:cNvPr id="4" name="矩形 3"/>
          <p:cNvSpPr/>
          <p:nvPr/>
        </p:nvSpPr>
        <p:spPr>
          <a:xfrm>
            <a:off x="566669" y="1028417"/>
            <a:ext cx="4433586" cy="369332"/>
          </a:xfrm>
          <a:prstGeom prst="rect">
            <a:avLst/>
          </a:prstGeom>
        </p:spPr>
        <p:txBody>
          <a:bodyPr wrap="none">
            <a:spAutoFit/>
          </a:bodyPr>
          <a:lstStyle/>
          <a:p>
            <a:pPr marL="12700">
              <a:lnSpc>
                <a:spcPct val="100000"/>
              </a:lnSpc>
              <a:spcBef>
                <a:spcPts val="100"/>
              </a:spcBef>
            </a:pPr>
            <a:r>
              <a:rPr lang="en-US" altLang="zh-CN" b="1" spc="-5" dirty="0" err="1">
                <a:latin typeface="微软雅黑" panose="020B0503020204020204" pitchFamily="34" charset="-122"/>
                <a:ea typeface="微软雅黑" panose="020B0503020204020204" pitchFamily="34" charset="-122"/>
                <a:cs typeface="Arial" panose="020B0604020202020204"/>
              </a:rPr>
              <a:t>UNet</a:t>
            </a:r>
            <a:r>
              <a:rPr lang="zh-CN" altLang="en-US" b="1" spc="-5" dirty="0">
                <a:latin typeface="微软雅黑" panose="020B0503020204020204" pitchFamily="34" charset="-122"/>
                <a:ea typeface="微软雅黑" panose="020B0503020204020204" pitchFamily="34" charset="-122"/>
                <a:cs typeface="Arial" panose="020B0604020202020204"/>
              </a:rPr>
              <a:t>模型与</a:t>
            </a:r>
            <a:r>
              <a:rPr lang="en-US" altLang="zh-CN" b="1" spc="10" dirty="0">
                <a:latin typeface="微软雅黑" panose="020B0503020204020204" pitchFamily="34" charset="-122"/>
                <a:ea typeface="微软雅黑" panose="020B0503020204020204" pitchFamily="34" charset="-122"/>
                <a:cs typeface="Arial" panose="020B0604020202020204"/>
                <a:sym typeface="+mn-ea"/>
              </a:rPr>
              <a:t>DeepLabv3+</a:t>
            </a:r>
            <a:r>
              <a:rPr lang="zh-CN" altLang="en-US" b="1" spc="10" dirty="0">
                <a:latin typeface="微软雅黑" panose="020B0503020204020204" pitchFamily="34" charset="-122"/>
                <a:ea typeface="微软雅黑" panose="020B0503020204020204" pitchFamily="34" charset="-122"/>
                <a:cs typeface="Arial" panose="020B0604020202020204"/>
                <a:sym typeface="+mn-ea"/>
              </a:rPr>
              <a:t>识别结果比较</a:t>
            </a:r>
            <a:r>
              <a:rPr lang="en-US" altLang="zh-CN" b="1" spc="-5" dirty="0">
                <a:latin typeface="微软雅黑" panose="020B0503020204020204" pitchFamily="34" charset="-122"/>
                <a:ea typeface="微软雅黑" panose="020B0503020204020204" pitchFamily="34" charset="-122"/>
                <a:cs typeface="Arial" panose="020B0604020202020204"/>
              </a:rPr>
              <a:t>:</a:t>
            </a:r>
            <a:endParaRPr lang="zh-CN" altLang="en-US" b="1" dirty="0">
              <a:latin typeface="微软雅黑" panose="020B0503020204020204" pitchFamily="34" charset="-122"/>
              <a:ea typeface="微软雅黑" panose="020B0503020204020204" pitchFamily="34" charset="-122"/>
              <a:cs typeface="Arial" panose="020B0604020202020204"/>
            </a:endParaRPr>
          </a:p>
        </p:txBody>
      </p:sp>
      <p:pic>
        <p:nvPicPr>
          <p:cNvPr id="14" name="图片 13"/>
          <p:cNvPicPr>
            <a:picLocks noChangeAspect="1"/>
          </p:cNvPicPr>
          <p:nvPr>
            <p:custDataLst>
              <p:tags r:id="rId1"/>
            </p:custDataLst>
          </p:nvPr>
        </p:nvPicPr>
        <p:blipFill>
          <a:blip r:embed="rId3">
            <a:clrChange>
              <a:clrFrom>
                <a:srgbClr val="CFE8CC">
                  <a:alpha val="100000"/>
                </a:srgbClr>
              </a:clrFrom>
              <a:clrTo>
                <a:srgbClr val="CFE8CC">
                  <a:alpha val="100000"/>
                  <a:alpha val="0"/>
                </a:srgbClr>
              </a:clrTo>
            </a:clrChange>
          </a:blip>
          <a:srcRect b="4344"/>
          <a:stretch>
            <a:fillRect/>
          </a:stretch>
        </p:blipFill>
        <p:spPr>
          <a:xfrm>
            <a:off x="566669" y="1501090"/>
            <a:ext cx="9836964" cy="3685994"/>
          </a:xfrm>
          <a:prstGeom prst="rect">
            <a:avLst/>
          </a:prstGeom>
        </p:spPr>
      </p:pic>
      <p:sp>
        <p:nvSpPr>
          <p:cNvPr id="7" name="矩形 6"/>
          <p:cNvSpPr/>
          <p:nvPr/>
        </p:nvSpPr>
        <p:spPr>
          <a:xfrm>
            <a:off x="640702" y="5325894"/>
            <a:ext cx="11053458" cy="874407"/>
          </a:xfrm>
          <a:prstGeom prst="rect">
            <a:avLst/>
          </a:prstGeom>
        </p:spPr>
        <p:txBody>
          <a:bodyPr wrap="square">
            <a:spAutoFit/>
          </a:bodyPr>
          <a:lstStyle/>
          <a:p>
            <a:pPr marL="221615" marR="5080" indent="-209550" algn="just" fontAlgn="auto">
              <a:lnSpc>
                <a:spcPct val="150000"/>
              </a:lnSpc>
              <a:spcBef>
                <a:spcPts val="100"/>
              </a:spcBef>
              <a:buChar char="•"/>
              <a:tabLst>
                <a:tab pos="222250" algn="l"/>
              </a:tabLst>
            </a:pPr>
            <a:r>
              <a:rPr lang="zh-CN" altLang="en-US" spc="-5" dirty="0">
                <a:latin typeface="微软雅黑" panose="020B0503020204020204" pitchFamily="34" charset="-122"/>
                <a:ea typeface="微软雅黑" panose="020B0503020204020204" pitchFamily="34" charset="-122"/>
                <a:cs typeface="Arial" panose="020B0604020202020204"/>
              </a:rPr>
              <a:t>相比于</a:t>
            </a:r>
            <a:r>
              <a:rPr lang="en-US" altLang="zh-CN" spc="-5" dirty="0" err="1">
                <a:latin typeface="微软雅黑" panose="020B0503020204020204" pitchFamily="34" charset="-122"/>
                <a:ea typeface="微软雅黑" panose="020B0503020204020204" pitchFamily="34" charset="-122"/>
                <a:cs typeface="Arial" panose="020B0604020202020204"/>
              </a:rPr>
              <a:t>UNet</a:t>
            </a:r>
            <a:r>
              <a:rPr lang="zh-CN" altLang="en-US" spc="-5" dirty="0">
                <a:latin typeface="微软雅黑" panose="020B0503020204020204" pitchFamily="34" charset="-122"/>
                <a:ea typeface="微软雅黑" panose="020B0503020204020204" pitchFamily="34" charset="-122"/>
                <a:cs typeface="Arial" panose="020B0604020202020204"/>
              </a:rPr>
              <a:t>模型识别结果，</a:t>
            </a:r>
            <a:r>
              <a:rPr lang="en-US" altLang="zh-CN" spc="-5" dirty="0">
                <a:latin typeface="微软雅黑" panose="020B0503020204020204" pitchFamily="34" charset="-122"/>
                <a:ea typeface="微软雅黑" panose="020B0503020204020204" pitchFamily="34" charset="-122"/>
                <a:cs typeface="Arial" panose="020B0604020202020204"/>
              </a:rPr>
              <a:t>DeepLabv3+</a:t>
            </a:r>
            <a:r>
              <a:rPr lang="zh-CN" altLang="en-US" spc="-5" dirty="0">
                <a:latin typeface="微软雅黑" panose="020B0503020204020204" pitchFamily="34" charset="-122"/>
                <a:ea typeface="微软雅黑" panose="020B0503020204020204" pitchFamily="34" charset="-122"/>
                <a:cs typeface="Arial" panose="020B0604020202020204"/>
              </a:rPr>
              <a:t>模型存在小部分边界识别不准确的问题，且计算时间较长。用</a:t>
            </a:r>
            <a:r>
              <a:rPr lang="en-US" altLang="zh-CN" spc="-5" dirty="0" err="1">
                <a:latin typeface="微软雅黑" panose="020B0503020204020204" pitchFamily="34" charset="-122"/>
                <a:ea typeface="微软雅黑" panose="020B0503020204020204" pitchFamily="34" charset="-122"/>
                <a:cs typeface="Arial" panose="020B0604020202020204"/>
              </a:rPr>
              <a:t>UNet</a:t>
            </a:r>
            <a:r>
              <a:rPr lang="zh-CN" altLang="en-US" spc="-5" dirty="0">
                <a:latin typeface="微软雅黑" panose="020B0503020204020204" pitchFamily="34" charset="-122"/>
                <a:ea typeface="微软雅黑" panose="020B0503020204020204" pitchFamily="34" charset="-122"/>
                <a:cs typeface="Arial" panose="020B0604020202020204"/>
              </a:rPr>
              <a:t>做下一步的变化检测</a:t>
            </a:r>
            <a:r>
              <a:rPr lang="en-US" altLang="zh-CN" spc="-5" dirty="0">
                <a:latin typeface="微软雅黑" panose="020B0503020204020204" pitchFamily="34" charset="-122"/>
                <a:ea typeface="微软雅黑" panose="020B0503020204020204" pitchFamily="34" charset="-122"/>
                <a:cs typeface="Arial" panose="020B0604020202020204"/>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8564880" cy="472758"/>
          </a:xfrm>
          <a:prstGeom prst="rect">
            <a:avLst/>
          </a:prstGeom>
          <a:noFill/>
        </p:spPr>
        <p:txBody>
          <a:bodyPr vert="horz" wrap="square" rtlCol="0">
            <a:spAutoFit/>
          </a:bodyPr>
          <a:lstStyle/>
          <a:p>
            <a:pPr marL="104140" marR="96520" algn="just">
              <a:lnSpc>
                <a:spcPct val="103000"/>
              </a:lnSpc>
              <a:spcBef>
                <a:spcPts val="725"/>
              </a:spcBef>
              <a:buClrTx/>
              <a:buSzTx/>
              <a:buFontTx/>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结果与分析</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08</a:t>
            </a:r>
            <a:endParaRPr lang="zh-CN" altLang="en-US" sz="3200" dirty="0">
              <a:solidFill>
                <a:schemeClr val="accent1"/>
              </a:solidFill>
              <a:latin typeface="思源宋体 CN" pitchFamily="18" charset="-122"/>
              <a:ea typeface="思源宋体 CN" pitchFamily="18" charset="-122"/>
            </a:endParaRPr>
          </a:p>
        </p:txBody>
      </p:sp>
      <p:sp>
        <p:nvSpPr>
          <p:cNvPr id="5" name="矩形 4"/>
          <p:cNvSpPr/>
          <p:nvPr/>
        </p:nvSpPr>
        <p:spPr>
          <a:xfrm>
            <a:off x="706016" y="1221939"/>
            <a:ext cx="10686662" cy="2813206"/>
          </a:xfrm>
          <a:prstGeom prst="rect">
            <a:avLst/>
          </a:prstGeom>
        </p:spPr>
        <p:txBody>
          <a:bodyPr wrap="square">
            <a:spAutoFit/>
          </a:bodyPr>
          <a:lstStyle/>
          <a:p>
            <a:pPr indent="266700" algn="just" fontAlgn="auto">
              <a:lnSpc>
                <a:spcPct val="150000"/>
              </a:lnSpc>
              <a:spcBef>
                <a:spcPts val="100"/>
              </a:spcBef>
            </a:pP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从上述图中可以看到，区域</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1</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的林地面积总体呈现上升趋势，这从林地状况图和林地面积变化图中都可以很明显地看出来；区域</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2</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的林地呈现先减少后增加的趋势，这可能是</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2021-2022</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年该地重视区域开发，而</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2022-2023</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年注重生态修复和退耕还林导致的。区域</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3</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的林地面积总体呈现减少趋势，这可能因为区域</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3</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的中部刚好位于河流交汇处，为开发价值较大的河谷平原地区，因此近年来不断开发导致林地面积减少。总体来看，这些区域的林地大致集中于山地丘陵地带，而河谷地带为主要开发区域。林地面积的变化情况会随着河谷地区的开发情况而变化。</a:t>
            </a:r>
          </a:p>
        </p:txBody>
      </p:sp>
    </p:spTree>
    <p:extLst>
      <p:ext uri="{BB962C8B-B14F-4D97-AF65-F5344CB8AC3E}">
        <p14:creationId xmlns:p14="http://schemas.microsoft.com/office/powerpoint/2010/main" val="3756739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5" name="文本框 14"/>
          <p:cNvSpPr txBox="1"/>
          <p:nvPr/>
        </p:nvSpPr>
        <p:spPr>
          <a:xfrm>
            <a:off x="2092569" y="2903906"/>
            <a:ext cx="8006862" cy="460375"/>
          </a:xfrm>
          <a:prstGeom prst="rect">
            <a:avLst/>
          </a:prstGeom>
          <a:noFill/>
        </p:spPr>
        <p:txBody>
          <a:bodyPr vert="horz" wrap="square" rtlCol="0">
            <a:spAutoFit/>
          </a:bodyPr>
          <a:lstStyle/>
          <a:p>
            <a:pPr algn="ctr"/>
            <a:r>
              <a:rPr lang="zh-CN" altLang="en-US" sz="2400" spc="300" dirty="0">
                <a:solidFill>
                  <a:schemeClr val="accent1"/>
                </a:solidFill>
                <a:latin typeface="微软雅黑" panose="020B0503020204020204" pitchFamily="34" charset="-122"/>
                <a:ea typeface="微软雅黑" panose="020B0503020204020204" pitchFamily="34" charset="-122"/>
              </a:rPr>
              <a:t>总结</a:t>
            </a:r>
          </a:p>
        </p:txBody>
      </p:sp>
      <p:sp>
        <p:nvSpPr>
          <p:cNvPr id="17" name="矩形: 圆角 16"/>
          <p:cNvSpPr/>
          <p:nvPr/>
        </p:nvSpPr>
        <p:spPr>
          <a:xfrm>
            <a:off x="5454511" y="2408865"/>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宋体 CN" panose="02020700000000000000" pitchFamily="18" charset="-122"/>
                <a:ea typeface="思源宋体 CN" panose="02020700000000000000" pitchFamily="18" charset="-122"/>
              </a:rPr>
              <a:t>Part  04</a:t>
            </a:r>
            <a:endParaRPr lang="zh-CN" altLang="en-US" sz="1600" dirty="0">
              <a:solidFill>
                <a:schemeClr val="bg1"/>
              </a:solidFill>
              <a:latin typeface="思源宋体 CN" panose="02020700000000000000" pitchFamily="18" charset="-122"/>
              <a:ea typeface="思源宋体 CN" panose="02020700000000000000" pitchFamily="18" charset="-122"/>
            </a:endParaRPr>
          </a:p>
        </p:txBody>
      </p:sp>
      <p:cxnSp>
        <p:nvCxnSpPr>
          <p:cNvPr id="18" name="直接连接符 17"/>
          <p:cNvCxnSpPr/>
          <p:nvPr/>
        </p:nvCxnSpPr>
        <p:spPr>
          <a:xfrm>
            <a:off x="4794042" y="4277585"/>
            <a:ext cx="26039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894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sp>
        <p:nvSpPr>
          <p:cNvPr id="19" name="文本框 18"/>
          <p:cNvSpPr txBox="1"/>
          <p:nvPr/>
        </p:nvSpPr>
        <p:spPr>
          <a:xfrm>
            <a:off x="2469268" y="2444974"/>
            <a:ext cx="7253466" cy="1077218"/>
          </a:xfrm>
          <a:prstGeom prst="rect">
            <a:avLst/>
          </a:prstGeom>
          <a:noFill/>
        </p:spPr>
        <p:txBody>
          <a:bodyPr vert="horz" wrap="square" rtlCol="0">
            <a:spAutoFit/>
          </a:bodyPr>
          <a:lstStyle/>
          <a:p>
            <a:pPr algn="ctr"/>
            <a:r>
              <a:rPr lang="zh-CN" altLang="en-US" sz="6400" dirty="0">
                <a:solidFill>
                  <a:schemeClr val="accent1"/>
                </a:solidFill>
                <a:latin typeface="思源宋体 CN" panose="02020700000000000000" pitchFamily="18" charset="-122"/>
                <a:ea typeface="思源宋体 CN" panose="02020700000000000000" pitchFamily="18" charset="-122"/>
              </a:rPr>
              <a:t>恳请批评指正</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5" name="文本框 14"/>
          <p:cNvSpPr txBox="1"/>
          <p:nvPr/>
        </p:nvSpPr>
        <p:spPr>
          <a:xfrm>
            <a:off x="2192215" y="2944765"/>
            <a:ext cx="8006862" cy="460375"/>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spc="300" dirty="0">
                <a:solidFill>
                  <a:srgbClr val="3F3F3F"/>
                </a:solidFill>
                <a:latin typeface="微软雅黑" panose="020B0503020204020204" pitchFamily="34" charset="-122"/>
                <a:ea typeface="微软雅黑" panose="020B0503020204020204" pitchFamily="34" charset="-122"/>
              </a:rPr>
              <a:t>数据收集和处理</a:t>
            </a:r>
            <a:endParaRPr kumimoji="0" lang="zh-CN" altLang="en-US" sz="2400" b="0" i="0" u="none" strike="noStrike" kern="1200" cap="none" spc="300" normalizeH="0" baseline="0" noProof="0" dirty="0">
              <a:ln>
                <a:noFill/>
              </a:ln>
              <a:solidFill>
                <a:srgbClr val="3F3F3F"/>
              </a:solidFill>
              <a:effectLst/>
              <a:uLnTx/>
              <a:uFillTx/>
              <a:latin typeface="微软雅黑" panose="020B0503020204020204" pitchFamily="34" charset="-122"/>
              <a:ea typeface="微软雅黑" panose="020B0503020204020204" pitchFamily="34" charset="-122"/>
            </a:endParaRPr>
          </a:p>
        </p:txBody>
      </p:sp>
      <p:sp>
        <p:nvSpPr>
          <p:cNvPr id="17" name="矩形: 圆角 16"/>
          <p:cNvSpPr/>
          <p:nvPr/>
        </p:nvSpPr>
        <p:spPr>
          <a:xfrm>
            <a:off x="5454511" y="2408865"/>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思源宋体 CN" panose="02020700000000000000" pitchFamily="18" charset="-122"/>
                <a:ea typeface="思源宋体 CN" panose="02020700000000000000" pitchFamily="18" charset="-122"/>
                <a:cs typeface="+mn-cs"/>
              </a:rPr>
              <a:t>Part  01</a:t>
            </a:r>
            <a:endParaRPr kumimoji="0" lang="zh-CN" altLang="en-US" sz="1600" b="0" i="0" u="none" strike="noStrike" kern="1200" cap="none" spc="0" normalizeH="0" baseline="0" noProof="0" dirty="0">
              <a:ln>
                <a:noFill/>
              </a:ln>
              <a:solidFill>
                <a:prstClr val="white"/>
              </a:solidFill>
              <a:effectLst/>
              <a:uLnTx/>
              <a:uFillTx/>
              <a:latin typeface="思源宋体 CN" panose="02020700000000000000" pitchFamily="18" charset="-122"/>
              <a:ea typeface="思源宋体 CN" panose="02020700000000000000" pitchFamily="18" charset="-122"/>
              <a:cs typeface="+mn-cs"/>
            </a:endParaRPr>
          </a:p>
        </p:txBody>
      </p:sp>
      <p:cxnSp>
        <p:nvCxnSpPr>
          <p:cNvPr id="18" name="直接连接符 17"/>
          <p:cNvCxnSpPr/>
          <p:nvPr/>
        </p:nvCxnSpPr>
        <p:spPr>
          <a:xfrm>
            <a:off x="4794042" y="4277585"/>
            <a:ext cx="26039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119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3542981" cy="461665"/>
          </a:xfrm>
          <a:prstGeom prst="rect">
            <a:avLst/>
          </a:prstGeom>
          <a:noFill/>
        </p:spPr>
        <p:txBody>
          <a:bodyPr vert="horz" wrap="square" rtlCol="0">
            <a:spAutoFit/>
          </a:bodyPr>
          <a:lstStyle/>
          <a:p>
            <a:pPr marL="12700">
              <a:spcBef>
                <a:spcPts val="100"/>
              </a:spcBef>
            </a:pPr>
            <a:r>
              <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rPr>
              <a:t>Planet</a:t>
            </a: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卫星影像</a:t>
            </a:r>
            <a:endPar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01</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24" name="Shape 4549"/>
          <p:cNvSpPr/>
          <p:nvPr/>
        </p:nvSpPr>
        <p:spPr>
          <a:xfrm>
            <a:off x="856138" y="5786628"/>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solidFill>
                <a:schemeClr val="tx1">
                  <a:lumMod val="50000"/>
                </a:schemeClr>
              </a:solidFill>
              <a:latin typeface="Calibri Light" panose="020F0302020204030204" pitchFamily="34" charset="0"/>
              <a:ea typeface="Lato Regular" panose="020F0502020204030203" pitchFamily="34" charset="0"/>
              <a:cs typeface="Calibri Light" panose="020F0302020204030204" pitchFamily="34" charset="0"/>
            </a:endParaRPr>
          </a:p>
        </p:txBody>
      </p:sp>
      <p:sp>
        <p:nvSpPr>
          <p:cNvPr id="25" name="Shape 4550"/>
          <p:cNvSpPr/>
          <p:nvPr/>
        </p:nvSpPr>
        <p:spPr>
          <a:xfrm>
            <a:off x="928759" y="5856137"/>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Lato Regular" panose="020F0502020204030203" pitchFamily="34" charset="0"/>
              <a:cs typeface="Calibri Light" panose="020F0302020204030204" pitchFamily="34" charset="0"/>
            </a:endParaRPr>
          </a:p>
        </p:txBody>
      </p:sp>
      <p:sp>
        <p:nvSpPr>
          <p:cNvPr id="26" name="Shape 4549"/>
          <p:cNvSpPr/>
          <p:nvPr/>
        </p:nvSpPr>
        <p:spPr>
          <a:xfrm>
            <a:off x="856138" y="5221048"/>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solidFill>
                <a:schemeClr val="tx1">
                  <a:lumMod val="50000"/>
                </a:schemeClr>
              </a:solidFill>
              <a:latin typeface="Calibri Light" panose="020F0302020204030204" pitchFamily="34" charset="0"/>
              <a:ea typeface="Lato Regular" panose="020F0502020204030203" pitchFamily="34" charset="0"/>
              <a:cs typeface="Calibri Light" panose="020F0302020204030204" pitchFamily="34" charset="0"/>
            </a:endParaRPr>
          </a:p>
        </p:txBody>
      </p:sp>
      <p:sp>
        <p:nvSpPr>
          <p:cNvPr id="27" name="Shape 4550"/>
          <p:cNvSpPr/>
          <p:nvPr/>
        </p:nvSpPr>
        <p:spPr>
          <a:xfrm>
            <a:off x="928759" y="5290557"/>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Lato Regular" panose="020F0502020204030203" pitchFamily="34" charset="0"/>
              <a:cs typeface="Calibri Light" panose="020F0302020204030204" pitchFamily="34" charset="0"/>
            </a:endParaRPr>
          </a:p>
        </p:txBody>
      </p:sp>
      <p:sp>
        <p:nvSpPr>
          <p:cNvPr id="28" name="Shape 4549"/>
          <p:cNvSpPr/>
          <p:nvPr/>
        </p:nvSpPr>
        <p:spPr>
          <a:xfrm>
            <a:off x="856138" y="4650326"/>
            <a:ext cx="272256" cy="2722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solidFill>
                <a:schemeClr val="tx1">
                  <a:lumMod val="50000"/>
                </a:schemeClr>
              </a:solidFill>
              <a:latin typeface="Calibri Light" panose="020F0302020204030204" pitchFamily="34" charset="0"/>
              <a:ea typeface="Lato Regular" panose="020F0502020204030203" pitchFamily="34" charset="0"/>
              <a:cs typeface="Calibri Light" panose="020F0302020204030204" pitchFamily="34" charset="0"/>
            </a:endParaRPr>
          </a:p>
        </p:txBody>
      </p:sp>
      <p:sp>
        <p:nvSpPr>
          <p:cNvPr id="29" name="Shape 4550"/>
          <p:cNvSpPr/>
          <p:nvPr/>
        </p:nvSpPr>
        <p:spPr>
          <a:xfrm>
            <a:off x="928759" y="4719835"/>
            <a:ext cx="127016" cy="133239"/>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solidFill>
                <a:schemeClr val="tx1">
                  <a:lumMod val="50000"/>
                </a:schemeClr>
              </a:solidFill>
              <a:latin typeface="Calibri Light" panose="020F0302020204030204" pitchFamily="34" charset="0"/>
              <a:ea typeface="Lato Regular" panose="020F0502020204030203" pitchFamily="34" charset="0"/>
              <a:cs typeface="Calibri Light" panose="020F0302020204030204" pitchFamily="34" charset="0"/>
            </a:endParaRPr>
          </a:p>
        </p:txBody>
      </p:sp>
      <p:sp>
        <p:nvSpPr>
          <p:cNvPr id="30" name="TextBox 18"/>
          <p:cNvSpPr txBox="1"/>
          <p:nvPr/>
        </p:nvSpPr>
        <p:spPr>
          <a:xfrm>
            <a:off x="1298764" y="4634591"/>
            <a:ext cx="4116074" cy="285078"/>
          </a:xfrm>
          <a:prstGeom prst="rect">
            <a:avLst/>
          </a:prstGeom>
          <a:noFill/>
        </p:spPr>
        <p:txBody>
          <a:bodyPr wrap="square" lIns="0" tIns="0" rIns="0" bIns="0" rtlCol="0">
            <a:spAutoFit/>
          </a:bodyPr>
          <a:lstStyle/>
          <a:p>
            <a:pPr>
              <a:lnSpc>
                <a:spcPct val="150000"/>
              </a:lnSpc>
              <a:defRPr/>
            </a:pPr>
            <a:r>
              <a:rPr lang="zh-CN" altLang="en-US" sz="1400" spc="-5" dirty="0">
                <a:latin typeface="微软雅黑" panose="020B0503020204020204" pitchFamily="34" charset="-122"/>
                <a:ea typeface="微软雅黑" panose="020B0503020204020204" pitchFamily="34" charset="-122"/>
                <a:cs typeface="Arial" panose="020B0604020202020204"/>
              </a:rPr>
              <a:t>数据覆盖率高</a:t>
            </a:r>
            <a:endParaRPr lang="en-US" altLang="en-US" sz="1400" spc="-5" dirty="0">
              <a:latin typeface="微软雅黑" panose="020B0503020204020204" pitchFamily="34" charset="-122"/>
              <a:ea typeface="微软雅黑" panose="020B0503020204020204" pitchFamily="34" charset="-122"/>
              <a:cs typeface="Arial" panose="020B0604020202020204"/>
            </a:endParaRPr>
          </a:p>
        </p:txBody>
      </p:sp>
      <p:sp>
        <p:nvSpPr>
          <p:cNvPr id="31" name="TextBox 19"/>
          <p:cNvSpPr txBox="1"/>
          <p:nvPr/>
        </p:nvSpPr>
        <p:spPr>
          <a:xfrm>
            <a:off x="1298761" y="5217869"/>
            <a:ext cx="4116077" cy="285078"/>
          </a:xfrm>
          <a:prstGeom prst="rect">
            <a:avLst/>
          </a:prstGeom>
          <a:noFill/>
        </p:spPr>
        <p:txBody>
          <a:bodyPr wrap="square" lIns="0" tIns="0" rIns="0" bIns="0" rtlCol="0">
            <a:spAutoFit/>
          </a:bodyPr>
          <a:lstStyle/>
          <a:p>
            <a:pPr>
              <a:lnSpc>
                <a:spcPct val="150000"/>
              </a:lnSpc>
              <a:defRPr/>
            </a:pPr>
            <a:r>
              <a:rPr lang="zh-CN" altLang="en-US" sz="1400" spc="-5" dirty="0">
                <a:latin typeface="微软雅黑" panose="020B0503020204020204" pitchFamily="34" charset="-122"/>
                <a:ea typeface="微软雅黑" panose="020B0503020204020204" pitchFamily="34" charset="-122"/>
                <a:cs typeface="Arial" panose="020B0604020202020204"/>
              </a:rPr>
              <a:t>可实现全球每日覆盖</a:t>
            </a:r>
            <a:endParaRPr lang="en-US" altLang="en-US" sz="1400" spc="-5" dirty="0">
              <a:latin typeface="微软雅黑" panose="020B0503020204020204" pitchFamily="34" charset="-122"/>
              <a:ea typeface="微软雅黑" panose="020B0503020204020204" pitchFamily="34" charset="-122"/>
              <a:cs typeface="Arial" panose="020B0604020202020204"/>
            </a:endParaRPr>
          </a:p>
        </p:txBody>
      </p:sp>
      <p:sp>
        <p:nvSpPr>
          <p:cNvPr id="32" name="TextBox 20"/>
          <p:cNvSpPr txBox="1"/>
          <p:nvPr/>
        </p:nvSpPr>
        <p:spPr>
          <a:xfrm>
            <a:off x="1298762" y="5714998"/>
            <a:ext cx="4116077" cy="285078"/>
          </a:xfrm>
          <a:prstGeom prst="rect">
            <a:avLst/>
          </a:prstGeom>
          <a:noFill/>
        </p:spPr>
        <p:txBody>
          <a:bodyPr wrap="square" lIns="0" tIns="0" rIns="0" bIns="0" rtlCol="0">
            <a:spAutoFit/>
          </a:bodyPr>
          <a:lstStyle/>
          <a:p>
            <a:pPr>
              <a:lnSpc>
                <a:spcPct val="150000"/>
              </a:lnSpc>
              <a:defRPr/>
            </a:pPr>
            <a:r>
              <a:rPr lang="zh-CN" altLang="en-US" sz="1400" spc="-5" dirty="0">
                <a:latin typeface="微软雅黑" panose="020B0503020204020204" pitchFamily="34" charset="-122"/>
                <a:ea typeface="微软雅黑" panose="020B0503020204020204" pitchFamily="34" charset="-122"/>
                <a:cs typeface="Arial" panose="020B0604020202020204"/>
              </a:rPr>
              <a:t>无需编程，每日自主拍摄</a:t>
            </a:r>
            <a:endParaRPr lang="en-US" altLang="en-US" sz="1400" spc="-5" dirty="0">
              <a:latin typeface="微软雅黑" panose="020B0503020204020204" pitchFamily="34" charset="-122"/>
              <a:ea typeface="微软雅黑" panose="020B0503020204020204" pitchFamily="34" charset="-122"/>
              <a:cs typeface="Arial" panose="020B0604020202020204"/>
            </a:endParaRPr>
          </a:p>
        </p:txBody>
      </p:sp>
      <p:sp>
        <p:nvSpPr>
          <p:cNvPr id="34" name="TextBox 22"/>
          <p:cNvSpPr txBox="1"/>
          <p:nvPr/>
        </p:nvSpPr>
        <p:spPr>
          <a:xfrm>
            <a:off x="463630" y="1129380"/>
            <a:ext cx="4665750" cy="3765133"/>
          </a:xfrm>
          <a:prstGeom prst="rect">
            <a:avLst/>
          </a:prstGeom>
          <a:noFill/>
        </p:spPr>
        <p:txBody>
          <a:bodyPr wrap="square" rtlCol="0">
            <a:spAutoFit/>
          </a:bodyPr>
          <a:lstStyle/>
          <a:p>
            <a:pPr marL="169545" marR="5080" indent="-157480" algn="just">
              <a:lnSpc>
                <a:spcPct val="150000"/>
              </a:lnSpc>
              <a:spcBef>
                <a:spcPts val="85"/>
              </a:spcBef>
              <a:buChar char="•"/>
              <a:tabLst>
                <a:tab pos="170180" algn="l"/>
              </a:tabLst>
            </a:pPr>
            <a:r>
              <a:rPr lang="en-US" altLang="zh-CN" sz="1600" spc="-5" dirty="0">
                <a:latin typeface="微软雅黑" panose="020B0503020204020204" pitchFamily="34" charset="-122"/>
                <a:ea typeface="微软雅黑" panose="020B0503020204020204" pitchFamily="34" charset="-122"/>
                <a:cs typeface="Arial" panose="020B0604020202020204"/>
              </a:rPr>
              <a:t>Planet</a:t>
            </a:r>
            <a:r>
              <a:rPr lang="zh-CN" altLang="en-US" sz="1600" spc="-5" dirty="0">
                <a:latin typeface="微软雅黑" panose="020B0503020204020204" pitchFamily="34" charset="-122"/>
                <a:ea typeface="微软雅黑" panose="020B0503020204020204" pitchFamily="34" charset="-122"/>
                <a:cs typeface="Arial" panose="020B0604020202020204"/>
              </a:rPr>
              <a:t>，是由数以百计的</a:t>
            </a:r>
            <a:r>
              <a:rPr lang="en-US" altLang="zh-CN" sz="1600" spc="-5" dirty="0">
                <a:latin typeface="微软雅黑" panose="020B0503020204020204" pitchFamily="34" charset="-122"/>
                <a:ea typeface="微软雅黑" panose="020B0503020204020204" pitchFamily="34" charset="-122"/>
                <a:cs typeface="Arial" panose="020B0604020202020204"/>
              </a:rPr>
              <a:t>Dove(10cm x 10cm x 30cm)</a:t>
            </a:r>
            <a:r>
              <a:rPr lang="zh-CN" altLang="en-US" sz="1600" spc="-5" dirty="0">
                <a:latin typeface="微软雅黑" panose="020B0503020204020204" pitchFamily="34" charset="-122"/>
                <a:ea typeface="微软雅黑" panose="020B0503020204020204" pitchFamily="34" charset="-122"/>
                <a:cs typeface="Arial" panose="020B0604020202020204"/>
              </a:rPr>
              <a:t>卫星组成的全球超大的微小卫星群。卫星星座的最大特点是可以为客户提供快速更新的商用卫星影像，此星座能以</a:t>
            </a:r>
            <a:r>
              <a:rPr lang="en-US" altLang="zh-CN" sz="1600" spc="-5" dirty="0">
                <a:latin typeface="微软雅黑" panose="020B0503020204020204" pitchFamily="34" charset="-122"/>
                <a:ea typeface="微软雅黑" panose="020B0503020204020204" pitchFamily="34" charset="-122"/>
                <a:cs typeface="Arial" panose="020B0604020202020204"/>
              </a:rPr>
              <a:t>3</a:t>
            </a:r>
            <a:r>
              <a:rPr lang="zh-CN" altLang="en-US" sz="1600" spc="-5" dirty="0">
                <a:latin typeface="微软雅黑" panose="020B0503020204020204" pitchFamily="34" charset="-122"/>
                <a:ea typeface="微软雅黑" panose="020B0503020204020204" pitchFamily="34" charset="-122"/>
                <a:cs typeface="Arial" panose="020B0604020202020204"/>
              </a:rPr>
              <a:t>米的分辨率提供大范围的地球影像，其覆盖的广度和更新程度都是无与伦比的。</a:t>
            </a:r>
            <a:r>
              <a:rPr lang="en-US" altLang="zh-CN" sz="1600" spc="-5" dirty="0">
                <a:latin typeface="微软雅黑" panose="020B0503020204020204" pitchFamily="34" charset="-122"/>
                <a:ea typeface="微软雅黑" panose="020B0503020204020204" pitchFamily="34" charset="-122"/>
                <a:cs typeface="Arial" panose="020B0604020202020204"/>
              </a:rPr>
              <a:t>Planet</a:t>
            </a:r>
            <a:r>
              <a:rPr lang="zh-CN" altLang="en-US" sz="1600" spc="-5" dirty="0">
                <a:latin typeface="微软雅黑" panose="020B0503020204020204" pitchFamily="34" charset="-122"/>
                <a:ea typeface="微软雅黑" panose="020B0503020204020204" pitchFamily="34" charset="-122"/>
                <a:cs typeface="Arial" panose="020B0604020202020204"/>
              </a:rPr>
              <a:t>卫星星群共有 </a:t>
            </a:r>
            <a:r>
              <a:rPr lang="en-US" altLang="zh-CN" sz="1600" spc="-5" dirty="0">
                <a:latin typeface="微软雅黑" panose="020B0503020204020204" pitchFamily="34" charset="-122"/>
                <a:ea typeface="微软雅黑" panose="020B0503020204020204" pitchFamily="34" charset="-122"/>
                <a:cs typeface="Arial" panose="020B0604020202020204"/>
              </a:rPr>
              <a:t>170 </a:t>
            </a:r>
            <a:r>
              <a:rPr lang="zh-CN" altLang="en-US" sz="1600" spc="-5" dirty="0">
                <a:latin typeface="微软雅黑" panose="020B0503020204020204" pitchFamily="34" charset="-122"/>
                <a:ea typeface="微软雅黑" panose="020B0503020204020204" pitchFamily="34" charset="-122"/>
                <a:cs typeface="Arial" panose="020B0604020202020204"/>
              </a:rPr>
              <a:t>余颗在轨卫星，分辨率为</a:t>
            </a:r>
            <a:r>
              <a:rPr lang="en-US" altLang="zh-CN" sz="1600" spc="-5" dirty="0">
                <a:latin typeface="微软雅黑" panose="020B0503020204020204" pitchFamily="34" charset="-122"/>
                <a:ea typeface="微软雅黑" panose="020B0503020204020204" pitchFamily="34" charset="-122"/>
                <a:cs typeface="Arial" panose="020B0604020202020204"/>
              </a:rPr>
              <a:t>3m</a:t>
            </a:r>
            <a:r>
              <a:rPr lang="zh-CN" altLang="en-US" sz="1600" spc="-5" dirty="0">
                <a:latin typeface="微软雅黑" panose="020B0503020204020204" pitchFamily="34" charset="-122"/>
                <a:ea typeface="微软雅黑" panose="020B0503020204020204" pitchFamily="34" charset="-122"/>
                <a:cs typeface="Arial" panose="020B0604020202020204"/>
              </a:rPr>
              <a:t>，每天对全球陆地和重点海域进行多次成像。</a:t>
            </a:r>
            <a:endParaRPr lang="en-US" altLang="zh-CN" sz="1600" spc="-5" dirty="0">
              <a:latin typeface="微软雅黑" panose="020B0503020204020204" pitchFamily="34" charset="-122"/>
              <a:ea typeface="微软雅黑" panose="020B0503020204020204" pitchFamily="34" charset="-122"/>
              <a:cs typeface="Arial" panose="020B0604020202020204"/>
            </a:endParaRPr>
          </a:p>
          <a:p>
            <a:pPr marL="169545" marR="5080" indent="-157480" algn="just">
              <a:lnSpc>
                <a:spcPct val="150000"/>
              </a:lnSpc>
              <a:spcBef>
                <a:spcPts val="85"/>
              </a:spcBef>
              <a:buFontTx/>
              <a:buChar char="•"/>
              <a:tabLst>
                <a:tab pos="170180" algn="l"/>
              </a:tabLst>
            </a:pPr>
            <a:r>
              <a:rPr lang="zh-CN" altLang="en-US" sz="1600" spc="-5" dirty="0">
                <a:latin typeface="微软雅黑" panose="020B0503020204020204" pitchFamily="34" charset="-122"/>
                <a:ea typeface="微软雅黑" panose="020B0503020204020204" pitchFamily="34" charset="-122"/>
                <a:cs typeface="Arial" panose="020B0604020202020204"/>
              </a:rPr>
              <a:t>数据特点</a:t>
            </a:r>
          </a:p>
          <a:p>
            <a:pPr marL="169545" marR="5080" indent="-157480" algn="just">
              <a:lnSpc>
                <a:spcPct val="150000"/>
              </a:lnSpc>
              <a:spcBef>
                <a:spcPts val="85"/>
              </a:spcBef>
              <a:buChar char="•"/>
              <a:tabLst>
                <a:tab pos="170180" algn="l"/>
              </a:tabLst>
            </a:pPr>
            <a:endParaRPr lang="en-US" altLang="zh-CN" sz="1400" dirty="0">
              <a:latin typeface="微软雅黑" panose="020B0503020204020204" pitchFamily="34" charset="-122"/>
              <a:ea typeface="微软雅黑" panose="020B0503020204020204" pitchFamily="34" charset="-122"/>
              <a:cs typeface="Arial" panose="020B0604020202020204"/>
            </a:endParaRPr>
          </a:p>
        </p:txBody>
      </p:sp>
      <p:pic>
        <p:nvPicPr>
          <p:cNvPr id="39" name="图片 38"/>
          <p:cNvPicPr/>
          <p:nvPr/>
        </p:nvPicPr>
        <p:blipFill>
          <a:blip r:embed="rId2"/>
          <a:stretch>
            <a:fillRect/>
          </a:stretch>
        </p:blipFill>
        <p:spPr>
          <a:xfrm>
            <a:off x="5745325" y="2215916"/>
            <a:ext cx="5190153" cy="4176136"/>
          </a:xfrm>
          <a:prstGeom prst="rect">
            <a:avLst/>
          </a:prstGeom>
        </p:spPr>
      </p:pic>
    </p:spTree>
    <p:extLst>
      <p:ext uri="{BB962C8B-B14F-4D97-AF65-F5344CB8AC3E}">
        <p14:creationId xmlns:p14="http://schemas.microsoft.com/office/powerpoint/2010/main" val="213843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数据选取和下载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grpSp>
        <p:nvGrpSpPr>
          <p:cNvPr id="2" name="组合 1"/>
          <p:cNvGrpSpPr/>
          <p:nvPr/>
        </p:nvGrpSpPr>
        <p:grpSpPr>
          <a:xfrm>
            <a:off x="4840846" y="1202330"/>
            <a:ext cx="5712076" cy="3426653"/>
            <a:chOff x="5066788" y="1515344"/>
            <a:chExt cx="4355380" cy="1997283"/>
          </a:xfrm>
        </p:grpSpPr>
        <p:sp>
          <p:nvSpPr>
            <p:cNvPr id="23" name="矩形 22"/>
            <p:cNvSpPr/>
            <p:nvPr/>
          </p:nvSpPr>
          <p:spPr>
            <a:xfrm>
              <a:off x="5066788" y="1515344"/>
              <a:ext cx="4355380" cy="1478384"/>
            </a:xfrm>
            <a:prstGeom prst="rect">
              <a:avLst/>
            </a:prstGeom>
          </p:spPr>
          <p:txBody>
            <a:bodyPr vert="horz" wrap="square">
              <a:spAutoFit/>
            </a:bodyPr>
            <a:lstStyle/>
            <a:p>
              <a:pPr marL="169545" marR="5080" indent="-157480" algn="just">
                <a:lnSpc>
                  <a:spcPct val="150000"/>
                </a:lnSpc>
                <a:spcBef>
                  <a:spcPts val="85"/>
                </a:spcBef>
                <a:buChar char="•"/>
                <a:tabLst>
                  <a:tab pos="170180" algn="l"/>
                </a:tabLst>
              </a:pPr>
              <a:r>
                <a:rPr lang="zh-CN" altLang="en-US" spc="-5" dirty="0">
                  <a:latin typeface="微软雅黑" panose="020B0503020204020204" pitchFamily="34" charset="-122"/>
                  <a:ea typeface="微软雅黑" panose="020B0503020204020204" pitchFamily="34" charset="-122"/>
                  <a:cs typeface="Arial" panose="020B0604020202020204"/>
                </a:rPr>
                <a:t>在数据选取方面，选取了巢湖附近的</a:t>
              </a:r>
              <a:r>
                <a:rPr lang="en-US" altLang="zh-CN" spc="-5" dirty="0">
                  <a:latin typeface="微软雅黑" panose="020B0503020204020204" pitchFamily="34" charset="-122"/>
                  <a:ea typeface="微软雅黑" panose="020B0503020204020204" pitchFamily="34" charset="-122"/>
                  <a:cs typeface="Arial" panose="020B0604020202020204"/>
                </a:rPr>
                <a:t>planet</a:t>
              </a:r>
              <a:r>
                <a:rPr lang="zh-CN" altLang="en-US" spc="-5" dirty="0">
                  <a:latin typeface="微软雅黑" panose="020B0503020204020204" pitchFamily="34" charset="-122"/>
                  <a:ea typeface="微软雅黑" panose="020B0503020204020204" pitchFamily="34" charset="-122"/>
                  <a:cs typeface="Arial" panose="020B0604020202020204"/>
                </a:rPr>
                <a:t>影像数据，其中选取了</a:t>
              </a:r>
              <a:r>
                <a:rPr lang="en-US" altLang="zh-CN" spc="-5" dirty="0">
                  <a:latin typeface="微软雅黑" panose="020B0503020204020204" pitchFamily="34" charset="-122"/>
                  <a:ea typeface="微软雅黑" panose="020B0503020204020204" pitchFamily="34" charset="-122"/>
                  <a:cs typeface="Arial" panose="020B0604020202020204"/>
                </a:rPr>
                <a:t>2021</a:t>
              </a:r>
              <a:r>
                <a:rPr lang="zh-CN" altLang="en-US" spc="-5" dirty="0">
                  <a:latin typeface="微软雅黑" panose="020B0503020204020204" pitchFamily="34" charset="-122"/>
                  <a:ea typeface="微软雅黑" panose="020B0503020204020204" pitchFamily="34" charset="-122"/>
                  <a:cs typeface="Arial" panose="020B0604020202020204"/>
                </a:rPr>
                <a:t>，</a:t>
              </a:r>
              <a:r>
                <a:rPr lang="en-US" altLang="zh-CN" spc="-5" dirty="0">
                  <a:latin typeface="微软雅黑" panose="020B0503020204020204" pitchFamily="34" charset="-122"/>
                  <a:ea typeface="微软雅黑" panose="020B0503020204020204" pitchFamily="34" charset="-122"/>
                  <a:cs typeface="Arial" panose="020B0604020202020204"/>
                </a:rPr>
                <a:t>2022</a:t>
              </a:r>
              <a:r>
                <a:rPr lang="zh-CN" altLang="en-US" spc="-5" dirty="0">
                  <a:latin typeface="微软雅黑" panose="020B0503020204020204" pitchFamily="34" charset="-122"/>
                  <a:ea typeface="微软雅黑" panose="020B0503020204020204" pitchFamily="34" charset="-122"/>
                  <a:cs typeface="Arial" panose="020B0604020202020204"/>
                </a:rPr>
                <a:t>，</a:t>
              </a:r>
              <a:r>
                <a:rPr lang="en-US" altLang="zh-CN" spc="-5" dirty="0">
                  <a:latin typeface="微软雅黑" panose="020B0503020204020204" pitchFamily="34" charset="-122"/>
                  <a:ea typeface="微软雅黑" panose="020B0503020204020204" pitchFamily="34" charset="-122"/>
                  <a:cs typeface="Arial" panose="020B0604020202020204"/>
                </a:rPr>
                <a:t>2023</a:t>
              </a:r>
              <a:r>
                <a:rPr lang="zh-CN" altLang="en-US" spc="-5" dirty="0">
                  <a:latin typeface="微软雅黑" panose="020B0503020204020204" pitchFamily="34" charset="-122"/>
                  <a:ea typeface="微软雅黑" panose="020B0503020204020204" pitchFamily="34" charset="-122"/>
                  <a:cs typeface="Arial" panose="020B0604020202020204"/>
                </a:rPr>
                <a:t>年</a:t>
              </a:r>
              <a:r>
                <a:rPr lang="en-US" altLang="zh-CN" spc="-5" dirty="0">
                  <a:latin typeface="微软雅黑" panose="020B0503020204020204" pitchFamily="34" charset="-122"/>
                  <a:ea typeface="微软雅黑" panose="020B0503020204020204" pitchFamily="34" charset="-122"/>
                  <a:cs typeface="Arial" panose="020B0604020202020204"/>
                </a:rPr>
                <a:t>7</a:t>
              </a:r>
              <a:r>
                <a:rPr lang="zh-CN" altLang="en-US" spc="-5" dirty="0">
                  <a:latin typeface="微软雅黑" panose="020B0503020204020204" pitchFamily="34" charset="-122"/>
                  <a:ea typeface="微软雅黑" panose="020B0503020204020204" pitchFamily="34" charset="-122"/>
                  <a:cs typeface="Arial" panose="020B0604020202020204"/>
                </a:rPr>
                <a:t>月左右的数据作为主要的研究，另选取的</a:t>
              </a:r>
              <a:r>
                <a:rPr lang="en-US" altLang="zh-CN" spc="-5" dirty="0">
                  <a:latin typeface="微软雅黑" panose="020B0503020204020204" pitchFamily="34" charset="-122"/>
                  <a:ea typeface="微软雅黑" panose="020B0503020204020204" pitchFamily="34" charset="-122"/>
                  <a:cs typeface="Arial" panose="020B0604020202020204"/>
                </a:rPr>
                <a:t>2021</a:t>
              </a:r>
              <a:r>
                <a:rPr lang="zh-CN" altLang="en-US" spc="-5" dirty="0">
                  <a:latin typeface="微软雅黑" panose="020B0503020204020204" pitchFamily="34" charset="-122"/>
                  <a:ea typeface="微软雅黑" panose="020B0503020204020204" pitchFamily="34" charset="-122"/>
                  <a:cs typeface="Arial" panose="020B0604020202020204"/>
                </a:rPr>
                <a:t>年中</a:t>
              </a:r>
              <a:r>
                <a:rPr lang="en-US" altLang="zh-CN" spc="-5" dirty="0">
                  <a:latin typeface="微软雅黑" panose="020B0503020204020204" pitchFamily="34" charset="-122"/>
                  <a:ea typeface="微软雅黑" panose="020B0503020204020204" pitchFamily="34" charset="-122"/>
                  <a:cs typeface="Arial" panose="020B0604020202020204"/>
                </a:rPr>
                <a:t>1</a:t>
              </a:r>
              <a:r>
                <a:rPr lang="zh-CN" altLang="en-US" spc="-5" dirty="0">
                  <a:latin typeface="微软雅黑" panose="020B0503020204020204" pitchFamily="34" charset="-122"/>
                  <a:ea typeface="微软雅黑" panose="020B0503020204020204" pitchFamily="34" charset="-122"/>
                  <a:cs typeface="Arial" panose="020B0604020202020204"/>
                </a:rPr>
                <a:t>，</a:t>
              </a:r>
              <a:r>
                <a:rPr lang="en-US" altLang="zh-CN" spc="-5" dirty="0">
                  <a:latin typeface="微软雅黑" panose="020B0503020204020204" pitchFamily="34" charset="-122"/>
                  <a:ea typeface="微软雅黑" panose="020B0503020204020204" pitchFamily="34" charset="-122"/>
                  <a:cs typeface="Arial" panose="020B0604020202020204"/>
                </a:rPr>
                <a:t>4</a:t>
              </a:r>
              <a:r>
                <a:rPr lang="zh-CN" altLang="en-US" spc="-5" dirty="0">
                  <a:latin typeface="微软雅黑" panose="020B0503020204020204" pitchFamily="34" charset="-122"/>
                  <a:ea typeface="微软雅黑" panose="020B0503020204020204" pitchFamily="34" charset="-122"/>
                  <a:cs typeface="Arial" panose="020B0604020202020204"/>
                </a:rPr>
                <a:t>，</a:t>
              </a:r>
              <a:r>
                <a:rPr lang="en-US" altLang="zh-CN" spc="-5" dirty="0">
                  <a:latin typeface="微软雅黑" panose="020B0503020204020204" pitchFamily="34" charset="-122"/>
                  <a:ea typeface="微软雅黑" panose="020B0503020204020204" pitchFamily="34" charset="-122"/>
                  <a:cs typeface="Arial" panose="020B0604020202020204"/>
                </a:rPr>
                <a:t>7</a:t>
              </a:r>
              <a:r>
                <a:rPr lang="zh-CN" altLang="en-US" spc="-5" dirty="0">
                  <a:latin typeface="微软雅黑" panose="020B0503020204020204" pitchFamily="34" charset="-122"/>
                  <a:ea typeface="微软雅黑" panose="020B0503020204020204" pitchFamily="34" charset="-122"/>
                  <a:cs typeface="Arial" panose="020B0604020202020204"/>
                </a:rPr>
                <a:t>，</a:t>
              </a:r>
              <a:r>
                <a:rPr lang="en-US" altLang="zh-CN" spc="-5" dirty="0">
                  <a:latin typeface="微软雅黑" panose="020B0503020204020204" pitchFamily="34" charset="-122"/>
                  <a:ea typeface="微软雅黑" panose="020B0503020204020204" pitchFamily="34" charset="-122"/>
                  <a:cs typeface="Arial" panose="020B0604020202020204"/>
                </a:rPr>
                <a:t>10</a:t>
              </a:r>
              <a:r>
                <a:rPr lang="zh-CN" altLang="en-US" spc="-5" dirty="0">
                  <a:latin typeface="微软雅黑" panose="020B0503020204020204" pitchFamily="34" charset="-122"/>
                  <a:ea typeface="微软雅黑" panose="020B0503020204020204" pitchFamily="34" charset="-122"/>
                  <a:cs typeface="Arial" panose="020B0604020202020204"/>
                </a:rPr>
                <a:t>月的遥感数据进行季节林地变化的研究。其中对于数据的处理采用了选取研究区的方式来获取原数据中的时序信息。</a:t>
              </a:r>
              <a:endParaRPr lang="en-US" altLang="zh-CN" dirty="0">
                <a:latin typeface="微软雅黑" panose="020B0503020204020204" pitchFamily="34" charset="-122"/>
                <a:ea typeface="微软雅黑" panose="020B0503020204020204" pitchFamily="34" charset="-122"/>
                <a:cs typeface="Arial" panose="020B0604020202020204"/>
              </a:endParaRPr>
            </a:p>
          </p:txBody>
        </p:sp>
        <p:sp>
          <p:nvSpPr>
            <p:cNvPr id="34" name="矩形 33"/>
            <p:cNvSpPr/>
            <p:nvPr/>
          </p:nvSpPr>
          <p:spPr>
            <a:xfrm>
              <a:off x="5066788" y="2974448"/>
              <a:ext cx="4355380" cy="538179"/>
            </a:xfrm>
            <a:prstGeom prst="rect">
              <a:avLst/>
            </a:prstGeom>
          </p:spPr>
          <p:txBody>
            <a:bodyPr vert="horz" wrap="square">
              <a:spAutoFit/>
            </a:bodyPr>
            <a:lstStyle/>
            <a:p>
              <a:pPr marL="169545" marR="5080" indent="-157480" algn="just">
                <a:lnSpc>
                  <a:spcPct val="150000"/>
                </a:lnSpc>
                <a:spcBef>
                  <a:spcPts val="85"/>
                </a:spcBef>
                <a:buFontTx/>
                <a:buChar char="•"/>
                <a:tabLst>
                  <a:tab pos="170180" algn="l"/>
                </a:tabLst>
              </a:pPr>
              <a:r>
                <a:rPr lang="zh-CN" altLang="en-US" spc="-5" dirty="0">
                  <a:latin typeface="微软雅黑" panose="020B0503020204020204" pitchFamily="34" charset="-122"/>
                  <a:ea typeface="微软雅黑" panose="020B0503020204020204" pitchFamily="34" charset="-122"/>
                  <a:cs typeface="Arial" panose="020B0604020202020204"/>
                </a:rPr>
                <a:t>研究区域满足：无云或少云，林地面积占比大，各时间段数据完整，研究区内数据时间来源一致等要求。</a:t>
              </a:r>
              <a:endParaRPr lang="en-US" altLang="zh-CN" spc="-5" dirty="0">
                <a:latin typeface="微软雅黑" panose="020B0503020204020204" pitchFamily="34" charset="-122"/>
                <a:ea typeface="微软雅黑" panose="020B0503020204020204" pitchFamily="34" charset="-122"/>
                <a:cs typeface="Arial" panose="020B0604020202020204"/>
              </a:endParaRPr>
            </a:p>
          </p:txBody>
        </p:sp>
      </p:grpSp>
      <p:pic>
        <p:nvPicPr>
          <p:cNvPr id="36" name="图片 35"/>
          <p:cNvPicPr>
            <a:picLocks noChangeAspect="1"/>
          </p:cNvPicPr>
          <p:nvPr/>
        </p:nvPicPr>
        <p:blipFill>
          <a:blip r:embed="rId2"/>
          <a:stretch>
            <a:fillRect/>
          </a:stretch>
        </p:blipFill>
        <p:spPr>
          <a:xfrm>
            <a:off x="747990" y="1393423"/>
            <a:ext cx="3628068" cy="2853140"/>
          </a:xfrm>
          <a:prstGeom prst="rect">
            <a:avLst/>
          </a:prstGeom>
        </p:spPr>
      </p:pic>
      <p:sp>
        <p:nvSpPr>
          <p:cNvPr id="3" name="矩形 2"/>
          <p:cNvSpPr/>
          <p:nvPr/>
        </p:nvSpPr>
        <p:spPr>
          <a:xfrm>
            <a:off x="538065" y="4781853"/>
            <a:ext cx="6096000" cy="1754326"/>
          </a:xfrm>
          <a:prstGeom prst="rect">
            <a:avLst/>
          </a:prstGeom>
        </p:spPr>
        <p:txBody>
          <a:bodyPr>
            <a:spAutoFit/>
          </a:bodyPr>
          <a:lstStyle/>
          <a:p>
            <a:pPr marL="169545" marR="5080" indent="-157480" algn="just">
              <a:lnSpc>
                <a:spcPct val="150000"/>
              </a:lnSpc>
              <a:spcBef>
                <a:spcPts val="85"/>
              </a:spcBef>
              <a:buChar char="•"/>
              <a:tabLst>
                <a:tab pos="170180" algn="l"/>
              </a:tabLst>
            </a:pPr>
            <a:r>
              <a:rPr lang="zh-CN" altLang="en-US" spc="-5" dirty="0">
                <a:latin typeface="微软雅黑" panose="020B0503020204020204" pitchFamily="34" charset="-122"/>
                <a:ea typeface="微软雅黑" panose="020B0503020204020204" pitchFamily="34" charset="-122"/>
                <a:cs typeface="Arial" panose="020B0604020202020204"/>
              </a:rPr>
              <a:t>从</a:t>
            </a:r>
            <a:r>
              <a:rPr lang="en-US" altLang="zh-CN" spc="-5" dirty="0">
                <a:latin typeface="微软雅黑" panose="020B0503020204020204" pitchFamily="34" charset="-122"/>
                <a:ea typeface="微软雅黑" panose="020B0503020204020204" pitchFamily="34" charset="-122"/>
                <a:cs typeface="Arial" panose="020B0604020202020204"/>
              </a:rPr>
              <a:t>Planet</a:t>
            </a:r>
            <a:r>
              <a:rPr lang="zh-CN" altLang="en-US" spc="-5" dirty="0">
                <a:latin typeface="微软雅黑" panose="020B0503020204020204" pitchFamily="34" charset="-122"/>
                <a:ea typeface="微软雅黑" panose="020B0503020204020204" pitchFamily="34" charset="-122"/>
                <a:cs typeface="Arial" panose="020B0604020202020204"/>
              </a:rPr>
              <a:t>官网可以下载到</a:t>
            </a:r>
            <a:r>
              <a:rPr lang="en-US" altLang="zh-CN" spc="-5" dirty="0">
                <a:latin typeface="微软雅黑" panose="020B0503020204020204" pitchFamily="34" charset="-122"/>
                <a:ea typeface="微软雅黑" panose="020B0503020204020204" pitchFamily="34" charset="-122"/>
                <a:cs typeface="Arial" panose="020B0604020202020204"/>
              </a:rPr>
              <a:t>3m</a:t>
            </a:r>
            <a:r>
              <a:rPr lang="zh-CN" altLang="en-US" spc="-5" dirty="0">
                <a:latin typeface="微软雅黑" panose="020B0503020204020204" pitchFamily="34" charset="-122"/>
                <a:ea typeface="微软雅黑" panose="020B0503020204020204" pitchFamily="34" charset="-122"/>
                <a:cs typeface="Arial" panose="020B0604020202020204"/>
              </a:rPr>
              <a:t>分辨率的光学卫星影像。点击“</a:t>
            </a:r>
            <a:r>
              <a:rPr lang="en-US" altLang="zh-CN" spc="-5" dirty="0">
                <a:latin typeface="微软雅黑" panose="020B0503020204020204" pitchFamily="34" charset="-122"/>
                <a:ea typeface="微软雅黑" panose="020B0503020204020204" pitchFamily="34" charset="-122"/>
                <a:cs typeface="Arial" panose="020B0604020202020204"/>
              </a:rPr>
              <a:t>planet explorer”</a:t>
            </a:r>
            <a:r>
              <a:rPr lang="zh-CN" altLang="en-US" spc="-5" dirty="0">
                <a:latin typeface="微软雅黑" panose="020B0503020204020204" pitchFamily="34" charset="-122"/>
                <a:ea typeface="微软雅黑" panose="020B0503020204020204" pitchFamily="34" charset="-122"/>
                <a:cs typeface="Arial" panose="020B0604020202020204"/>
              </a:rPr>
              <a:t>进入下载页面。划定下载区域范围（可选择圆形或矩形等），然后通过过滤器筛选影像，选择数据，提交审核，在审核通过后下载。</a:t>
            </a:r>
            <a:endParaRPr lang="en-US" altLang="zh-CN" spc="-5" dirty="0">
              <a:latin typeface="微软雅黑" panose="020B0503020204020204" pitchFamily="34" charset="-122"/>
              <a:ea typeface="微软雅黑" panose="020B0503020204020204" pitchFamily="34" charset="-122"/>
              <a:cs typeface="Arial" panose="020B0604020202020204"/>
            </a:endParaRPr>
          </a:p>
        </p:txBody>
      </p:sp>
      <p:pic>
        <p:nvPicPr>
          <p:cNvPr id="37" name="图片 36"/>
          <p:cNvPicPr>
            <a:picLocks noChangeAspect="1"/>
          </p:cNvPicPr>
          <p:nvPr/>
        </p:nvPicPr>
        <p:blipFill>
          <a:blip r:embed="rId3"/>
          <a:stretch>
            <a:fillRect/>
          </a:stretch>
        </p:blipFill>
        <p:spPr>
          <a:xfrm>
            <a:off x="6857850" y="4781853"/>
            <a:ext cx="4478844" cy="1967242"/>
          </a:xfrm>
          <a:prstGeom prst="rect">
            <a:avLst/>
          </a:prstGeom>
        </p:spPr>
      </p:pic>
    </p:spTree>
    <p:extLst>
      <p:ext uri="{BB962C8B-B14F-4D97-AF65-F5344CB8AC3E}">
        <p14:creationId xmlns:p14="http://schemas.microsoft.com/office/powerpoint/2010/main" val="1750392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390327" y="384557"/>
            <a:ext cx="3196942"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数据手动标注</a:t>
            </a:r>
            <a:endPar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rPr>
              <a:t>03</a:t>
            </a:r>
            <a:endParaRPr kumimoji="0" lang="zh-CN" altLang="en-US" sz="3200" b="0" i="0" u="none" strike="noStrike" kern="1200" cap="none" spc="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endParaRPr>
          </a:p>
        </p:txBody>
      </p:sp>
      <p:grpSp>
        <p:nvGrpSpPr>
          <p:cNvPr id="7" name="组合 6"/>
          <p:cNvGrpSpPr/>
          <p:nvPr/>
        </p:nvGrpSpPr>
        <p:grpSpPr>
          <a:xfrm>
            <a:off x="1167655" y="1443614"/>
            <a:ext cx="7901758" cy="3647016"/>
            <a:chOff x="2705002" y="1824394"/>
            <a:chExt cx="6919121" cy="3193483"/>
          </a:xfrm>
        </p:grpSpPr>
        <p:sp>
          <p:nvSpPr>
            <p:cNvPr id="8" name="Rectangle 5"/>
            <p:cNvSpPr>
              <a:spLocks noChangeArrowheads="1"/>
            </p:cNvSpPr>
            <p:nvPr/>
          </p:nvSpPr>
          <p:spPr bwMode="auto">
            <a:xfrm>
              <a:off x="6205828" y="4061511"/>
              <a:ext cx="17925" cy="634265"/>
            </a:xfrm>
            <a:prstGeom prst="rect">
              <a:avLst/>
            </a:pr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9" name="Rectangle 6"/>
            <p:cNvSpPr>
              <a:spLocks noChangeArrowheads="1"/>
            </p:cNvSpPr>
            <p:nvPr/>
          </p:nvSpPr>
          <p:spPr bwMode="auto">
            <a:xfrm>
              <a:off x="4877055" y="3282720"/>
              <a:ext cx="19304" cy="725269"/>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800" b="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10" name="Rectangle 7"/>
            <p:cNvSpPr>
              <a:spLocks noChangeArrowheads="1"/>
            </p:cNvSpPr>
            <p:nvPr/>
          </p:nvSpPr>
          <p:spPr bwMode="auto">
            <a:xfrm>
              <a:off x="3630806" y="3986674"/>
              <a:ext cx="5339575" cy="40034"/>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800" b="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15" name="Oval 8"/>
            <p:cNvSpPr>
              <a:spLocks noChangeArrowheads="1"/>
            </p:cNvSpPr>
            <p:nvPr/>
          </p:nvSpPr>
          <p:spPr bwMode="auto">
            <a:xfrm>
              <a:off x="4802316" y="3898964"/>
              <a:ext cx="179249" cy="180628"/>
            </a:xfrm>
            <a:prstGeom prst="ellipse">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800" b="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16" name="Oval 9"/>
            <p:cNvSpPr>
              <a:spLocks noChangeArrowheads="1"/>
            </p:cNvSpPr>
            <p:nvPr/>
          </p:nvSpPr>
          <p:spPr bwMode="auto">
            <a:xfrm>
              <a:off x="7553937" y="3916377"/>
              <a:ext cx="180628" cy="180628"/>
            </a:xfrm>
            <a:prstGeom prst="ellipse">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17" name="Freeform 10"/>
            <p:cNvSpPr>
              <a:spLocks noEditPoints="1"/>
            </p:cNvSpPr>
            <p:nvPr/>
          </p:nvSpPr>
          <p:spPr bwMode="auto">
            <a:xfrm>
              <a:off x="3452959" y="3908178"/>
              <a:ext cx="198553" cy="199931"/>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4 h 44"/>
                <a:gd name="T12" fmla="*/ 4 w 44"/>
                <a:gd name="T13" fmla="*/ 22 h 44"/>
                <a:gd name="T14" fmla="*/ 22 w 44"/>
                <a:gd name="T15" fmla="*/ 40 h 44"/>
                <a:gd name="T16" fmla="*/ 40 w 44"/>
                <a:gd name="T17" fmla="*/ 22 h 44"/>
                <a:gd name="T18" fmla="*/ 22 w 44"/>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4"/>
                  </a:moveTo>
                  <a:cubicBezTo>
                    <a:pt x="12" y="4"/>
                    <a:pt x="4" y="12"/>
                    <a:pt x="4" y="22"/>
                  </a:cubicBezTo>
                  <a:cubicBezTo>
                    <a:pt x="4" y="32"/>
                    <a:pt x="12" y="40"/>
                    <a:pt x="22" y="40"/>
                  </a:cubicBezTo>
                  <a:cubicBezTo>
                    <a:pt x="32" y="40"/>
                    <a:pt x="40" y="32"/>
                    <a:pt x="40" y="22"/>
                  </a:cubicBezTo>
                  <a:cubicBezTo>
                    <a:pt x="40" y="12"/>
                    <a:pt x="32" y="4"/>
                    <a:pt x="22" y="4"/>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800" b="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1" name="Oval 13"/>
            <p:cNvSpPr>
              <a:spLocks noChangeArrowheads="1"/>
            </p:cNvSpPr>
            <p:nvPr/>
          </p:nvSpPr>
          <p:spPr bwMode="auto">
            <a:xfrm>
              <a:off x="4618052" y="2963348"/>
              <a:ext cx="540504" cy="543262"/>
            </a:xfrm>
            <a:prstGeom prst="ellipse">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2" name="Oval 14"/>
            <p:cNvSpPr>
              <a:spLocks noChangeArrowheads="1"/>
            </p:cNvSpPr>
            <p:nvPr/>
          </p:nvSpPr>
          <p:spPr bwMode="auto">
            <a:xfrm>
              <a:off x="6125166" y="3924153"/>
              <a:ext cx="179249" cy="180628"/>
            </a:xfrm>
            <a:prstGeom prst="ellipse">
              <a:avLst/>
            </a:pr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3" name="Oval 15"/>
            <p:cNvSpPr>
              <a:spLocks noChangeArrowheads="1"/>
            </p:cNvSpPr>
            <p:nvPr/>
          </p:nvSpPr>
          <p:spPr bwMode="auto">
            <a:xfrm>
              <a:off x="5944538" y="4474615"/>
              <a:ext cx="540504" cy="543262"/>
            </a:xfrm>
            <a:prstGeom prst="ellipse">
              <a:avLst/>
            </a:pr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5" name="Rectangle 17"/>
            <p:cNvSpPr>
              <a:spLocks noChangeArrowheads="1"/>
            </p:cNvSpPr>
            <p:nvPr/>
          </p:nvSpPr>
          <p:spPr bwMode="auto">
            <a:xfrm>
              <a:off x="7627264" y="3282684"/>
              <a:ext cx="17925" cy="725269"/>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800" b="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26" name="Oval 18"/>
            <p:cNvSpPr>
              <a:spLocks noChangeArrowheads="1"/>
            </p:cNvSpPr>
            <p:nvPr/>
          </p:nvSpPr>
          <p:spPr bwMode="auto">
            <a:xfrm>
              <a:off x="8878768" y="3897280"/>
              <a:ext cx="180628" cy="180628"/>
            </a:xfrm>
            <a:prstGeom prst="ellipse">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800" b="0" i="0" u="none" strike="noStrike" kern="0" cap="none" spc="0" normalizeH="0" baseline="0" noProof="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38" name="Oval 20"/>
            <p:cNvSpPr>
              <a:spLocks noChangeArrowheads="1"/>
            </p:cNvSpPr>
            <p:nvPr/>
          </p:nvSpPr>
          <p:spPr bwMode="auto">
            <a:xfrm>
              <a:off x="7374937" y="2995505"/>
              <a:ext cx="540504" cy="543262"/>
            </a:xfrm>
            <a:prstGeom prst="ellipse">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39" name="Rectangle 33"/>
            <p:cNvSpPr/>
            <p:nvPr/>
          </p:nvSpPr>
          <p:spPr>
            <a:xfrm>
              <a:off x="2705002" y="3073857"/>
              <a:ext cx="302483" cy="3372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1</a:t>
              </a:r>
              <a:endParaRPr kumimoji="0" lang="en-US" sz="1400" b="0" i="0" u="none" strike="noStrike" kern="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40" name="Rectangle 34"/>
            <p:cNvSpPr/>
            <p:nvPr/>
          </p:nvSpPr>
          <p:spPr>
            <a:xfrm>
              <a:off x="4746397" y="3084167"/>
              <a:ext cx="252940" cy="2964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1</a:t>
              </a:r>
            </a:p>
          </p:txBody>
        </p:sp>
        <p:sp>
          <p:nvSpPr>
            <p:cNvPr id="42" name="Rectangle 36"/>
            <p:cNvSpPr/>
            <p:nvPr/>
          </p:nvSpPr>
          <p:spPr>
            <a:xfrm>
              <a:off x="9242255" y="3073857"/>
              <a:ext cx="302483" cy="3372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7</a:t>
              </a:r>
              <a:endParaRPr kumimoji="0" lang="en-US" sz="1400" b="0" i="0" u="none" strike="noStrike" kern="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43" name="Rectangle 37"/>
            <p:cNvSpPr/>
            <p:nvPr/>
          </p:nvSpPr>
          <p:spPr>
            <a:xfrm>
              <a:off x="3804338" y="4517953"/>
              <a:ext cx="302483" cy="3372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2</a:t>
              </a:r>
              <a:endParaRPr kumimoji="0" lang="en-US" sz="1400" b="0" i="0" u="none" strike="noStrike" kern="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44" name="Rectangle 38"/>
            <p:cNvSpPr/>
            <p:nvPr/>
          </p:nvSpPr>
          <p:spPr>
            <a:xfrm>
              <a:off x="6099215" y="4547299"/>
              <a:ext cx="252940" cy="2964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2</a:t>
              </a:r>
            </a:p>
          </p:txBody>
        </p:sp>
        <p:sp>
          <p:nvSpPr>
            <p:cNvPr id="45" name="Rectangle 39"/>
            <p:cNvSpPr/>
            <p:nvPr/>
          </p:nvSpPr>
          <p:spPr>
            <a:xfrm>
              <a:off x="8113241" y="4524642"/>
              <a:ext cx="302483" cy="3372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400" b="0" i="0" u="none" strike="noStrike" kern="0" cap="none" spc="0" normalizeH="0" baseline="0" noProof="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6</a:t>
              </a:r>
              <a:endParaRPr kumimoji="0" lang="en-US" sz="1400" b="0" i="0" u="none" strike="noStrike" kern="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46" name="矩形 45"/>
            <p:cNvSpPr/>
            <p:nvPr/>
          </p:nvSpPr>
          <p:spPr>
            <a:xfrm>
              <a:off x="7374937" y="1824394"/>
              <a:ext cx="2249186" cy="1051059"/>
            </a:xfrm>
            <a:prstGeom prst="rect">
              <a:avLst/>
            </a:prstGeom>
          </p:spPr>
          <p:txBody>
            <a:bodyPr vert="horz" wrap="square">
              <a:spAutoFit/>
            </a:bodyPr>
            <a:lstStyle/>
            <a:p>
              <a:pPr lvl="0" algn="ctr">
                <a:lnSpc>
                  <a:spcPct val="150000"/>
                </a:lnSpc>
                <a:defRPr/>
              </a:pPr>
              <a:r>
                <a:rPr lang="zh-CN" altLang="en-US" sz="1600" spc="-5" dirty="0">
                  <a:latin typeface="微软雅黑" panose="020B0503020204020204" pitchFamily="34" charset="-122"/>
                  <a:ea typeface="微软雅黑" panose="020B0503020204020204" pitchFamily="34" charset="-122"/>
                  <a:cs typeface="Arial" panose="020B0604020202020204"/>
                </a:rPr>
                <a:t>将原有的</a:t>
              </a:r>
              <a:r>
                <a:rPr lang="en-US" altLang="zh-CN" sz="1600" spc="-5" dirty="0">
                  <a:latin typeface="微软雅黑" panose="020B0503020204020204" pitchFamily="34" charset="-122"/>
                  <a:ea typeface="微软雅黑" panose="020B0503020204020204" pitchFamily="34" charset="-122"/>
                  <a:cs typeface="Arial" panose="020B0604020202020204"/>
                </a:rPr>
                <a:t>4</a:t>
              </a:r>
              <a:r>
                <a:rPr lang="zh-CN" altLang="en-US" sz="1600" spc="-5" dirty="0">
                  <a:latin typeface="微软雅黑" panose="020B0503020204020204" pitchFamily="34" charset="-122"/>
                  <a:ea typeface="微软雅黑" panose="020B0503020204020204" pitchFamily="34" charset="-122"/>
                  <a:cs typeface="Arial" panose="020B0604020202020204"/>
                </a:rPr>
                <a:t>波段原始数据波段融合后得到</a:t>
              </a:r>
              <a:r>
                <a:rPr lang="en-US" altLang="zh-CN" sz="1600" spc="-5" dirty="0">
                  <a:latin typeface="微软雅黑" panose="020B0503020204020204" pitchFamily="34" charset="-122"/>
                  <a:ea typeface="微软雅黑" panose="020B0503020204020204" pitchFamily="34" charset="-122"/>
                  <a:cs typeface="Arial" panose="020B0604020202020204"/>
                </a:rPr>
                <a:t>5</a:t>
              </a:r>
              <a:r>
                <a:rPr lang="zh-CN" altLang="en-US" sz="1600" spc="-5" dirty="0">
                  <a:latin typeface="微软雅黑" panose="020B0503020204020204" pitchFamily="34" charset="-122"/>
                  <a:ea typeface="微软雅黑" panose="020B0503020204020204" pitchFamily="34" charset="-122"/>
                  <a:cs typeface="Arial" panose="020B0604020202020204"/>
                </a:rPr>
                <a:t>波段带有林地数据的遥感影像</a:t>
              </a:r>
              <a:endParaRPr kumimoji="0" lang="zh-CN" altLang="en-US" sz="1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Calibri Light" panose="020F0302020204030204" pitchFamily="34" charset="0"/>
              </a:endParaRPr>
            </a:p>
          </p:txBody>
        </p:sp>
        <p:sp>
          <p:nvSpPr>
            <p:cNvPr id="49" name="矩形 48"/>
            <p:cNvSpPr/>
            <p:nvPr/>
          </p:nvSpPr>
          <p:spPr>
            <a:xfrm>
              <a:off x="3993667" y="1925204"/>
              <a:ext cx="1373685" cy="1051059"/>
            </a:xfrm>
            <a:prstGeom prst="rect">
              <a:avLst/>
            </a:prstGeom>
          </p:spPr>
          <p:txBody>
            <a:bodyPr vert="horz" wrap="square">
              <a:spAutoFit/>
            </a:bodyPr>
            <a:lstStyle/>
            <a:p>
              <a:pPr lvl="0" algn="ctr">
                <a:lnSpc>
                  <a:spcPct val="150000"/>
                </a:lnSpc>
                <a:defRPr/>
              </a:pPr>
              <a:r>
                <a:rPr lang="zh-CN" altLang="en-US" sz="1600" spc="-5" dirty="0">
                  <a:latin typeface="微软雅黑" panose="020B0503020204020204" pitchFamily="34" charset="-122"/>
                  <a:ea typeface="微软雅黑" panose="020B0503020204020204" pitchFamily="34" charset="-122"/>
                  <a:cs typeface="Arial" panose="020B0604020202020204"/>
                </a:rPr>
                <a:t>创建一个面要素，手动标注林地部分</a:t>
              </a:r>
              <a:endParaRPr kumimoji="0" lang="zh-CN" altLang="en-US" sz="1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Calibri Light" panose="020F0302020204030204" pitchFamily="34" charset="0"/>
              </a:endParaRPr>
            </a:p>
          </p:txBody>
        </p:sp>
      </p:grpSp>
      <p:sp>
        <p:nvSpPr>
          <p:cNvPr id="53" name="Rectangle 34"/>
          <p:cNvSpPr/>
          <p:nvPr/>
        </p:nvSpPr>
        <p:spPr>
          <a:xfrm>
            <a:off x="6664735" y="2887600"/>
            <a:ext cx="287258" cy="5539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rPr>
              <a:t>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Light" panose="020F0302020204030204" pitchFamily="34" charset="0"/>
              <a:ea typeface="微软雅黑" panose="020B0503020204020204" pitchFamily="34" charset="-122"/>
              <a:cs typeface="Calibri Light" panose="020F0302020204030204" pitchFamily="34" charset="0"/>
              <a:sym typeface="微软雅黑" panose="020B0503020204020204" pitchFamily="34" charset="-122"/>
            </a:endParaRPr>
          </a:p>
        </p:txBody>
      </p:sp>
      <p:sp>
        <p:nvSpPr>
          <p:cNvPr id="54" name="矩形 53"/>
          <p:cNvSpPr/>
          <p:nvPr/>
        </p:nvSpPr>
        <p:spPr>
          <a:xfrm>
            <a:off x="380597" y="3514958"/>
            <a:ext cx="2109227" cy="418191"/>
          </a:xfrm>
          <a:prstGeom prst="rect">
            <a:avLst/>
          </a:prstGeom>
        </p:spPr>
        <p:txBody>
          <a:bodyPr vert="horz"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Calibri Light" panose="020F0302020204030204" pitchFamily="34" charset="0"/>
              </a:rPr>
              <a:t>4</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Calibri Light" panose="020F0302020204030204" pitchFamily="34" charset="0"/>
              </a:rPr>
              <a:t>波段遥感影像</a:t>
            </a:r>
          </a:p>
        </p:txBody>
      </p:sp>
      <p:sp>
        <p:nvSpPr>
          <p:cNvPr id="55" name="矩形 54"/>
          <p:cNvSpPr/>
          <p:nvPr/>
        </p:nvSpPr>
        <p:spPr>
          <a:xfrm>
            <a:off x="8321344" y="5465164"/>
            <a:ext cx="2767524" cy="418191"/>
          </a:xfrm>
          <a:prstGeom prst="rect">
            <a:avLst/>
          </a:prstGeom>
        </p:spPr>
        <p:txBody>
          <a:bodyPr vert="horz"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Calibri Light" panose="020F0302020204030204" pitchFamily="34" charset="0"/>
              </a:rPr>
              <a:t>5</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Calibri Light" panose="020F0302020204030204" pitchFamily="34" charset="0"/>
              </a:rPr>
              <a:t>波段含有林业标注遥感影像</a:t>
            </a:r>
          </a:p>
        </p:txBody>
      </p:sp>
      <p:pic>
        <p:nvPicPr>
          <p:cNvPr id="35" name="图片 34"/>
          <p:cNvPicPr>
            <a:picLocks noChangeAspect="1"/>
          </p:cNvPicPr>
          <p:nvPr/>
        </p:nvPicPr>
        <p:blipFill>
          <a:blip r:embed="rId2"/>
          <a:stretch>
            <a:fillRect/>
          </a:stretch>
        </p:blipFill>
        <p:spPr>
          <a:xfrm>
            <a:off x="2325287" y="4417110"/>
            <a:ext cx="2231019" cy="2225682"/>
          </a:xfrm>
          <a:prstGeom prst="rect">
            <a:avLst/>
          </a:prstGeom>
        </p:spPr>
      </p:pic>
      <p:pic>
        <p:nvPicPr>
          <p:cNvPr id="36" name="图片 35"/>
          <p:cNvPicPr>
            <a:picLocks noChangeAspect="1"/>
          </p:cNvPicPr>
          <p:nvPr/>
        </p:nvPicPr>
        <p:blipFill>
          <a:blip r:embed="rId3"/>
          <a:stretch>
            <a:fillRect/>
          </a:stretch>
        </p:blipFill>
        <p:spPr>
          <a:xfrm>
            <a:off x="422256" y="1402595"/>
            <a:ext cx="2112652" cy="2102568"/>
          </a:xfrm>
          <a:prstGeom prst="rect">
            <a:avLst/>
          </a:prstGeom>
        </p:spPr>
      </p:pic>
      <p:pic>
        <p:nvPicPr>
          <p:cNvPr id="41" name="图片 40"/>
          <p:cNvPicPr>
            <a:picLocks noChangeAspect="1"/>
          </p:cNvPicPr>
          <p:nvPr/>
        </p:nvPicPr>
        <p:blipFill>
          <a:blip r:embed="rId3"/>
          <a:stretch>
            <a:fillRect/>
          </a:stretch>
        </p:blipFill>
        <p:spPr>
          <a:xfrm>
            <a:off x="8396990" y="2885678"/>
            <a:ext cx="2493859" cy="2481955"/>
          </a:xfrm>
          <a:prstGeom prst="rect">
            <a:avLst/>
          </a:prstGeom>
        </p:spPr>
      </p:pic>
      <p:sp>
        <p:nvSpPr>
          <p:cNvPr id="47" name="矩形 46"/>
          <p:cNvSpPr/>
          <p:nvPr/>
        </p:nvSpPr>
        <p:spPr>
          <a:xfrm>
            <a:off x="4766970" y="5246683"/>
            <a:ext cx="1596508" cy="1569660"/>
          </a:xfrm>
          <a:prstGeom prst="rect">
            <a:avLst/>
          </a:prstGeom>
        </p:spPr>
        <p:txBody>
          <a:bodyPr vert="horz" wrap="square">
            <a:spAutoFit/>
          </a:bodyPr>
          <a:lstStyle/>
          <a:p>
            <a:pPr lvl="0" algn="ctr">
              <a:lnSpc>
                <a:spcPct val="150000"/>
              </a:lnSpc>
              <a:defRPr/>
            </a:pPr>
            <a:r>
              <a:rPr lang="zh-CN" altLang="en-US" sz="1600" spc="-5" dirty="0">
                <a:latin typeface="微软雅黑" panose="020B0503020204020204" pitchFamily="34" charset="-122"/>
                <a:ea typeface="微软雅黑" panose="020B0503020204020204" pitchFamily="34" charset="-122"/>
                <a:cs typeface="Arial" panose="020B0604020202020204"/>
              </a:rPr>
              <a:t>将原有面要素转换成相同分辨率的栅格数据集</a:t>
            </a:r>
            <a:endParaRPr kumimoji="0" lang="zh-CN" altLang="en-US" sz="1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Calibri Light" panose="020F0302020204030204" pitchFamily="34" charset="0"/>
            </a:endParaRPr>
          </a:p>
        </p:txBody>
      </p:sp>
      <p:pic>
        <p:nvPicPr>
          <p:cNvPr id="48" name="图片 47"/>
          <p:cNvPicPr>
            <a:picLocks noChangeAspect="1"/>
          </p:cNvPicPr>
          <p:nvPr/>
        </p:nvPicPr>
        <p:blipFill>
          <a:blip r:embed="rId4"/>
          <a:stretch>
            <a:fillRect/>
          </a:stretch>
        </p:blipFill>
        <p:spPr>
          <a:xfrm>
            <a:off x="4273679" y="1394464"/>
            <a:ext cx="1988676" cy="19768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8191771" y="5195512"/>
            <a:ext cx="3502390" cy="756823"/>
          </a:xfrm>
          <a:prstGeom prst="rect">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    </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1" name="矩形 40"/>
          <p:cNvSpPr/>
          <p:nvPr/>
        </p:nvSpPr>
        <p:spPr>
          <a:xfrm>
            <a:off x="463630" y="5195512"/>
            <a:ext cx="3564549" cy="756823"/>
          </a:xfrm>
          <a:prstGeom prst="rect">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    </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392247" y="388820"/>
            <a:ext cx="3196942" cy="461665"/>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其余数据</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rPr>
              <a:t>04</a:t>
            </a:r>
            <a:endParaRPr kumimoji="0" lang="zh-CN" altLang="en-US" sz="3200" b="0" i="0" u="none" strike="noStrike" kern="1200" cap="none" spc="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endParaRPr>
          </a:p>
        </p:txBody>
      </p:sp>
      <p:sp>
        <p:nvSpPr>
          <p:cNvPr id="36" name="矩形 35"/>
          <p:cNvSpPr/>
          <p:nvPr/>
        </p:nvSpPr>
        <p:spPr>
          <a:xfrm>
            <a:off x="4263145" y="5193382"/>
            <a:ext cx="3803774" cy="756823"/>
          </a:xfrm>
          <a:prstGeom prst="rect">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    </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8" name="矩形 37"/>
          <p:cNvSpPr/>
          <p:nvPr/>
        </p:nvSpPr>
        <p:spPr>
          <a:xfrm>
            <a:off x="4291205" y="5312936"/>
            <a:ext cx="3803774" cy="499624"/>
          </a:xfrm>
          <a:prstGeom prst="rect">
            <a:avLst/>
          </a:prstGeom>
        </p:spPr>
        <p:txBody>
          <a:bodyPr vert="horz" wrap="square">
            <a:spAutoFit/>
          </a:bodyPr>
          <a:lstStyle/>
          <a:p>
            <a:pPr>
              <a:lnSpc>
                <a:spcPct val="150000"/>
              </a:lnSpc>
              <a:defRPr/>
            </a:pPr>
            <a:r>
              <a:rPr lang="zh-CN" altLang="en-US" sz="2000" b="1" dirty="0">
                <a:solidFill>
                  <a:prstClr val="white"/>
                </a:solidFill>
                <a:latin typeface="微软雅黑" panose="020B0503020204020204" pitchFamily="34" charset="-122"/>
                <a:ea typeface="微软雅黑" panose="020B0503020204020204" pitchFamily="34" charset="-122"/>
                <a:cs typeface="Calibri Light" panose="020F0302020204030204" pitchFamily="34" charset="0"/>
              </a:rPr>
              <a:t>基于</a:t>
            </a:r>
            <a:r>
              <a:rPr lang="en-US" altLang="zh-CN" sz="2000" b="1" dirty="0">
                <a:solidFill>
                  <a:prstClr val="white"/>
                </a:solidFill>
                <a:latin typeface="微软雅黑" panose="020B0503020204020204" pitchFamily="34" charset="-122"/>
                <a:ea typeface="微软雅黑" panose="020B0503020204020204" pitchFamily="34" charset="-122"/>
                <a:cs typeface="Calibri Light" panose="020F0302020204030204" pitchFamily="34" charset="0"/>
              </a:rPr>
              <a:t>Planet</a:t>
            </a:r>
            <a:r>
              <a:rPr lang="zh-CN" altLang="en-US" sz="2000" b="1" dirty="0">
                <a:solidFill>
                  <a:prstClr val="white"/>
                </a:solidFill>
                <a:latin typeface="微软雅黑" panose="020B0503020204020204" pitchFamily="34" charset="-122"/>
                <a:ea typeface="微软雅黑" panose="020B0503020204020204" pitchFamily="34" charset="-122"/>
                <a:cs typeface="Calibri Light" panose="020F0302020204030204" pitchFamily="34" charset="0"/>
              </a:rPr>
              <a:t>的红旗水库林业标注</a:t>
            </a:r>
          </a:p>
        </p:txBody>
      </p:sp>
      <p:pic>
        <p:nvPicPr>
          <p:cNvPr id="2" name="图片 1"/>
          <p:cNvPicPr>
            <a:picLocks noChangeAspect="1"/>
          </p:cNvPicPr>
          <p:nvPr/>
        </p:nvPicPr>
        <p:blipFill>
          <a:blip r:embed="rId2"/>
          <a:stretch>
            <a:fillRect/>
          </a:stretch>
        </p:blipFill>
        <p:spPr>
          <a:xfrm>
            <a:off x="463630" y="1284076"/>
            <a:ext cx="3799515" cy="3044969"/>
          </a:xfrm>
          <a:prstGeom prst="rect">
            <a:avLst/>
          </a:prstGeom>
        </p:spPr>
      </p:pic>
      <p:sp>
        <p:nvSpPr>
          <p:cNvPr id="40" name="矩形 39"/>
          <p:cNvSpPr/>
          <p:nvPr/>
        </p:nvSpPr>
        <p:spPr>
          <a:xfrm>
            <a:off x="482864" y="5315800"/>
            <a:ext cx="3683489" cy="499624"/>
          </a:xfrm>
          <a:prstGeom prst="rect">
            <a:avLst/>
          </a:prstGeom>
        </p:spPr>
        <p:txBody>
          <a:bodyPr vert="horz"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Calibri Light" panose="020F0302020204030204" pitchFamily="34" charset="0"/>
              </a:rPr>
              <a:t>基于哥白尼网站巢湖林业标注</a:t>
            </a:r>
          </a:p>
        </p:txBody>
      </p:sp>
      <p:pic>
        <p:nvPicPr>
          <p:cNvPr id="3" name="图片 2"/>
          <p:cNvPicPr>
            <a:picLocks noChangeAspect="1"/>
          </p:cNvPicPr>
          <p:nvPr/>
        </p:nvPicPr>
        <p:blipFill>
          <a:blip r:embed="rId3"/>
          <a:stretch>
            <a:fillRect/>
          </a:stretch>
        </p:blipFill>
        <p:spPr>
          <a:xfrm>
            <a:off x="4618064" y="1229768"/>
            <a:ext cx="3093936" cy="3245786"/>
          </a:xfrm>
          <a:prstGeom prst="rect">
            <a:avLst/>
          </a:prstGeom>
        </p:spPr>
      </p:pic>
      <p:pic>
        <p:nvPicPr>
          <p:cNvPr id="4" name="图片 3"/>
          <p:cNvPicPr>
            <a:picLocks noChangeAspect="1"/>
          </p:cNvPicPr>
          <p:nvPr/>
        </p:nvPicPr>
        <p:blipFill>
          <a:blip r:embed="rId4"/>
          <a:stretch>
            <a:fillRect/>
          </a:stretch>
        </p:blipFill>
        <p:spPr>
          <a:xfrm>
            <a:off x="8191771" y="1137566"/>
            <a:ext cx="3428818" cy="3337988"/>
          </a:xfrm>
          <a:prstGeom prst="rect">
            <a:avLst/>
          </a:prstGeom>
        </p:spPr>
      </p:pic>
      <p:sp>
        <p:nvSpPr>
          <p:cNvPr id="44" name="矩形 43"/>
          <p:cNvSpPr/>
          <p:nvPr/>
        </p:nvSpPr>
        <p:spPr>
          <a:xfrm>
            <a:off x="8191771" y="5309660"/>
            <a:ext cx="3564549" cy="499624"/>
          </a:xfrm>
          <a:prstGeom prst="rect">
            <a:avLst/>
          </a:prstGeom>
        </p:spPr>
        <p:txBody>
          <a:bodyPr vert="horz" wrap="square">
            <a:spAutoFit/>
          </a:bodyPr>
          <a:lstStyle/>
          <a:p>
            <a:pPr marR="0" lvl="0" indent="0" fontAlgn="auto">
              <a:lnSpc>
                <a:spcPct val="15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cs typeface="Calibri Light" panose="020F0302020204030204" pitchFamily="34" charset="0"/>
              </a:rPr>
              <a:t>基于</a:t>
            </a:r>
            <a:r>
              <a:rPr lang="en-US" altLang="zh-CN" sz="2000" b="1" dirty="0">
                <a:solidFill>
                  <a:prstClr val="white"/>
                </a:solidFill>
                <a:latin typeface="微软雅黑" panose="020B0503020204020204" pitchFamily="34" charset="-122"/>
                <a:ea typeface="微软雅黑" panose="020B0503020204020204" pitchFamily="34" charset="-122"/>
                <a:cs typeface="Calibri Light" panose="020F0302020204030204" pitchFamily="34" charset="0"/>
              </a:rPr>
              <a:t>Planet</a:t>
            </a:r>
            <a:r>
              <a:rPr lang="zh-CN" altLang="en-US" sz="2000" b="1" dirty="0">
                <a:solidFill>
                  <a:prstClr val="white"/>
                </a:solidFill>
                <a:latin typeface="微软雅黑" panose="020B0503020204020204" pitchFamily="34" charset="-122"/>
                <a:ea typeface="微软雅黑" panose="020B0503020204020204" pitchFamily="34" charset="-122"/>
                <a:cs typeface="Calibri Light" panose="020F0302020204030204" pitchFamily="34" charset="0"/>
              </a:rPr>
              <a:t>的仙寓山林业标注</a:t>
            </a:r>
          </a:p>
        </p:txBody>
      </p:sp>
    </p:spTree>
    <p:extLst>
      <p:ext uri="{BB962C8B-B14F-4D97-AF65-F5344CB8AC3E}">
        <p14:creationId xmlns:p14="http://schemas.microsoft.com/office/powerpoint/2010/main" val="364956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5" name="文本框 14"/>
          <p:cNvSpPr txBox="1"/>
          <p:nvPr/>
        </p:nvSpPr>
        <p:spPr>
          <a:xfrm>
            <a:off x="2192215" y="2944765"/>
            <a:ext cx="8006862" cy="460375"/>
          </a:xfrm>
          <a:prstGeom prst="rect">
            <a:avLst/>
          </a:prstGeom>
          <a:noFill/>
        </p:spPr>
        <p:txBody>
          <a:bodyPr vert="horz" wrap="square" rtlCol="0">
            <a:spAutoFit/>
          </a:bodyPr>
          <a:lstStyle/>
          <a:p>
            <a:pPr algn="ctr"/>
            <a:r>
              <a:rPr lang="zh-CN" altLang="en-US" sz="2400" spc="300" dirty="0">
                <a:solidFill>
                  <a:schemeClr val="accent1"/>
                </a:solidFill>
                <a:latin typeface="微软雅黑" panose="020B0503020204020204" pitchFamily="34" charset="-122"/>
                <a:ea typeface="微软雅黑" panose="020B0503020204020204" pitchFamily="34" charset="-122"/>
              </a:rPr>
              <a:t>机器学习</a:t>
            </a:r>
          </a:p>
        </p:txBody>
      </p:sp>
      <p:sp>
        <p:nvSpPr>
          <p:cNvPr id="17" name="矩形: 圆角 16"/>
          <p:cNvSpPr/>
          <p:nvPr/>
        </p:nvSpPr>
        <p:spPr>
          <a:xfrm>
            <a:off x="5454511" y="2408865"/>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宋体 CN" panose="02020700000000000000" pitchFamily="18" charset="-122"/>
                <a:ea typeface="思源宋体 CN" panose="02020700000000000000" pitchFamily="18" charset="-122"/>
              </a:rPr>
              <a:t>Part  02</a:t>
            </a:r>
            <a:endParaRPr lang="zh-CN" altLang="en-US" sz="1600" dirty="0">
              <a:solidFill>
                <a:schemeClr val="bg1"/>
              </a:solidFill>
              <a:latin typeface="思源宋体 CN" panose="02020700000000000000" pitchFamily="18" charset="-122"/>
              <a:ea typeface="思源宋体 CN" panose="02020700000000000000" pitchFamily="18" charset="-122"/>
            </a:endParaRPr>
          </a:p>
        </p:txBody>
      </p:sp>
      <p:cxnSp>
        <p:nvCxnSpPr>
          <p:cNvPr id="18" name="直接连接符 17"/>
          <p:cNvCxnSpPr/>
          <p:nvPr/>
        </p:nvCxnSpPr>
        <p:spPr>
          <a:xfrm>
            <a:off x="4794042" y="4277585"/>
            <a:ext cx="26039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380" y="349250"/>
            <a:ext cx="5973445" cy="461665"/>
          </a:xfrm>
          <a:prstGeom prst="rect">
            <a:avLst/>
          </a:prstGeom>
          <a:noFill/>
        </p:spPr>
        <p:txBody>
          <a:bodyPr vert="horz" wrap="square" rtlCol="0">
            <a:spAutoFit/>
          </a:bodyPr>
          <a:lstStyle/>
          <a:p>
            <a:pPr marL="12700">
              <a:spcBef>
                <a:spcPts val="100"/>
              </a:spcBef>
            </a:pPr>
            <a:r>
              <a:rPr lang="zh-CN" altLang="en-US" sz="2400" b="1" spc="10" dirty="0">
                <a:solidFill>
                  <a:srgbClr val="637052"/>
                </a:solidFill>
                <a:latin typeface="微软雅黑" panose="020B0503020204020204" pitchFamily="34" charset="-122"/>
                <a:ea typeface="微软雅黑" panose="020B0503020204020204" pitchFamily="34" charset="-122"/>
                <a:cs typeface="Arial" panose="020B0604020202020204"/>
              </a:rPr>
              <a:t>实验思路</a:t>
            </a:r>
            <a:endParaRPr lang="en-US" altLang="zh-CN" sz="2400" b="1" spc="10" dirty="0">
              <a:solidFill>
                <a:srgbClr val="637052"/>
              </a:solidFill>
              <a:latin typeface="微软雅黑" panose="020B0503020204020204" pitchFamily="34" charset="-122"/>
              <a:ea typeface="微软雅黑" panose="020B0503020204020204" pitchFamily="34" charset="-122"/>
              <a:cs typeface="Arial" panose="020B0604020202020204"/>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itchFamily="18" charset="-122"/>
                <a:ea typeface="思源宋体 CN" pitchFamily="18" charset="-122"/>
              </a:rPr>
              <a:t>01</a:t>
            </a:r>
            <a:endParaRPr lang="zh-CN" altLang="en-US" sz="3200" dirty="0">
              <a:solidFill>
                <a:schemeClr val="accent1"/>
              </a:solidFill>
              <a:latin typeface="思源宋体 CN" pitchFamily="18" charset="-122"/>
              <a:ea typeface="思源宋体 CN" pitchFamily="18" charset="-122"/>
            </a:endParaRPr>
          </a:p>
        </p:txBody>
      </p:sp>
      <p:sp>
        <p:nvSpPr>
          <p:cNvPr id="38" name="矩形 37"/>
          <p:cNvSpPr/>
          <p:nvPr/>
        </p:nvSpPr>
        <p:spPr>
          <a:xfrm>
            <a:off x="8397321" y="4523947"/>
            <a:ext cx="3034737" cy="382092"/>
          </a:xfrm>
          <a:prstGeom prst="rect">
            <a:avLst/>
          </a:prstGeom>
        </p:spPr>
        <p:txBody>
          <a:bodyPr vert="horz" wrap="square">
            <a:spAutoFit/>
          </a:bodyPr>
          <a:lstStyle/>
          <a:p>
            <a:pPr>
              <a:lnSpc>
                <a:spcPct val="150000"/>
              </a:lnSpc>
            </a:pPr>
            <a:r>
              <a:rPr lang="en-US" altLang="zh-CN" sz="1400" b="1" dirty="0">
                <a:solidFill>
                  <a:schemeClr val="bg1"/>
                </a:solidFill>
                <a:latin typeface="Calibri Light" pitchFamily="34" charset="0"/>
                <a:cs typeface="Calibri Light" pitchFamily="34" charset="0"/>
              </a:rPr>
              <a:t>ADD YOUR  TEXT HERE</a:t>
            </a:r>
            <a:endParaRPr lang="zh-CN" altLang="en-US" sz="1400" b="1" dirty="0">
              <a:solidFill>
                <a:schemeClr val="bg1"/>
              </a:solidFill>
              <a:latin typeface="Calibri Light" pitchFamily="34" charset="0"/>
              <a:cs typeface="Calibri Light" pitchFamily="34" charset="0"/>
            </a:endParaRPr>
          </a:p>
        </p:txBody>
      </p:sp>
      <p:pic>
        <p:nvPicPr>
          <p:cNvPr id="3" name="图片 2"/>
          <p:cNvPicPr>
            <a:picLocks noChangeAspect="1"/>
          </p:cNvPicPr>
          <p:nvPr>
            <p:custDataLst>
              <p:tags r:id="rId2"/>
            </p:custDataLst>
          </p:nvPr>
        </p:nvPicPr>
        <p:blipFill>
          <a:blip r:embed="rId5"/>
          <a:stretch>
            <a:fillRect/>
          </a:stretch>
        </p:blipFill>
        <p:spPr>
          <a:xfrm>
            <a:off x="5580157" y="1732848"/>
            <a:ext cx="5851901" cy="2924300"/>
          </a:xfrm>
          <a:prstGeom prst="rect">
            <a:avLst/>
          </a:prstGeom>
        </p:spPr>
      </p:pic>
      <p:sp>
        <p:nvSpPr>
          <p:cNvPr id="4" name="TextBox 23"/>
          <p:cNvSpPr txBox="1"/>
          <p:nvPr>
            <p:custDataLst>
              <p:tags r:id="rId3"/>
            </p:custDataLst>
          </p:nvPr>
        </p:nvSpPr>
        <p:spPr>
          <a:xfrm>
            <a:off x="672573" y="1158162"/>
            <a:ext cx="11279941" cy="707886"/>
          </a:xfrm>
          <a:prstGeom prst="rect">
            <a:avLst/>
          </a:prstGeom>
          <a:noFill/>
        </p:spPr>
        <p:txBody>
          <a:bodyPr wrap="square" rtlCol="0">
            <a:spAutoFit/>
          </a:bodyPr>
          <a:lstStyle/>
          <a:p>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本项目利用植被指数以及纹理指数，并使用机器学习算法，比较不同模型识别结果，以提高林地检测精度。</a:t>
            </a:r>
          </a:p>
        </p:txBody>
      </p:sp>
      <p:sp>
        <p:nvSpPr>
          <p:cNvPr id="5" name="矩形 4"/>
          <p:cNvSpPr/>
          <p:nvPr/>
        </p:nvSpPr>
        <p:spPr>
          <a:xfrm>
            <a:off x="672573" y="1732848"/>
            <a:ext cx="4556431" cy="5129096"/>
          </a:xfrm>
          <a:prstGeom prst="rect">
            <a:avLst/>
          </a:prstGeom>
        </p:spPr>
        <p:txBody>
          <a:bodyPr wrap="square">
            <a:spAutoFit/>
          </a:bodyPr>
          <a:lstStyle/>
          <a:p>
            <a:pPr marL="221615" marR="5080" indent="-209550" algn="just" fontAlgn="auto">
              <a:lnSpc>
                <a:spcPct val="150000"/>
              </a:lnSpc>
              <a:spcBef>
                <a:spcPts val="100"/>
              </a:spcBef>
              <a:buChar char="•"/>
              <a:tabLst>
                <a:tab pos="222250" algn="l"/>
              </a:tabLst>
            </a:pPr>
            <a:r>
              <a:rPr lang="en-US" altLang="zh-CN" sz="2000" dirty="0" err="1">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参考</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相关论文</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，我们根据红、蓝、近红外波段计算植被指数，并对红、蓝、绿、近红外四个波段计算纹理指数，将计算得到的所有指数合并到一个特征向量中。</a:t>
            </a:r>
          </a:p>
          <a:p>
            <a:pPr marL="221615" marR="5080" indent="-209550" algn="just" fontAlgn="auto">
              <a:lnSpc>
                <a:spcPct val="150000"/>
              </a:lnSpc>
              <a:spcBef>
                <a:spcPts val="100"/>
              </a:spcBef>
              <a:buChar char="•"/>
              <a:tabLst>
                <a:tab pos="222250" algn="l"/>
              </a:tabLst>
            </a:pP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rPr>
              <a:t>计算的植被指数包括</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NDVI</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RVI</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DVI</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err="1">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ExG</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VDVI</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NGBDI</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NGRDI</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。植同时分别对</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R</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B</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G</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NIR</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四个波段提取</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energy</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correlation</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contrast</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 </a:t>
            </a:r>
            <a:r>
              <a:rPr lang="en-US" altLang="zh-CN" sz="2000" dirty="0" err="1">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omogeneity</a:t>
            </a:r>
            <a:r>
              <a:rPr lang="en-US" altLang="zh-CN"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 </a:t>
            </a:r>
            <a:r>
              <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sym typeface="+mn-ea"/>
              </a:rPr>
              <a:t>。</a:t>
            </a:r>
            <a:endParaRPr lang="zh-CN" altLang="en-US" sz="2000" dirty="0">
              <a:solidFill>
                <a:schemeClr val="tx1">
                  <a:lumMod val="50000"/>
                </a:schemeClr>
              </a:solidFill>
              <a:latin typeface="微软雅黑" panose="020B0503020204020204" pitchFamily="34" charset="-122"/>
              <a:ea typeface="微软雅黑" panose="020B0503020204020204" pitchFamily="34" charset="-122"/>
              <a:cs typeface="Calibri Light" pitchFamily="34" charset="0"/>
            </a:endParaRPr>
          </a:p>
        </p:txBody>
      </p:sp>
      <p:graphicFrame>
        <p:nvGraphicFramePr>
          <p:cNvPr id="15" name="对象 14">
            <a:hlinkClick r:id="" action="ppaction://ole?verb=0"/>
          </p:cNvPr>
          <p:cNvGraphicFramePr>
            <a:graphicFrameLocks noChangeAspect="1"/>
          </p:cNvGraphicFramePr>
          <p:nvPr>
            <p:extLst>
              <p:ext uri="{D42A27DB-BD31-4B8C-83A1-F6EECF244321}">
                <p14:modId xmlns:p14="http://schemas.microsoft.com/office/powerpoint/2010/main" val="1252680386"/>
              </p:ext>
            </p:extLst>
          </p:nvPr>
        </p:nvGraphicFramePr>
        <p:xfrm>
          <a:off x="6219766" y="4657148"/>
          <a:ext cx="2896241" cy="1875532"/>
        </p:xfrm>
        <a:graphic>
          <a:graphicData uri="http://schemas.openxmlformats.org/presentationml/2006/ole">
            <mc:AlternateContent xmlns:mc="http://schemas.openxmlformats.org/markup-compatibility/2006">
              <mc:Choice xmlns:v="urn:schemas-microsoft-com:vml" Requires="v">
                <p:oleObj spid="_x0000_s1070" r:id="rId6" imgW="1854200" imgH="1282065" progId="Equation.KSEE3">
                  <p:embed/>
                </p:oleObj>
              </mc:Choice>
              <mc:Fallback>
                <p:oleObj r:id="rId6" imgW="1854200" imgH="1282065" progId="Equation.KSEE3">
                  <p:embed/>
                  <p:pic>
                    <p:nvPicPr>
                      <p:cNvPr id="61" name="对象 60">
                        <a:hlinkClick r:id="" action="ppaction://ole?verb=0"/>
                      </p:cNvPr>
                      <p:cNvPicPr/>
                      <p:nvPr/>
                    </p:nvPicPr>
                    <p:blipFill>
                      <a:blip r:embed="rId7"/>
                      <a:stretch>
                        <a:fillRect/>
                      </a:stretch>
                    </p:blipFill>
                    <p:spPr>
                      <a:xfrm>
                        <a:off x="6219766" y="4657148"/>
                        <a:ext cx="2896241" cy="1875532"/>
                      </a:xfrm>
                      <a:prstGeom prst="rect">
                        <a:avLst/>
                      </a:prstGeom>
                    </p:spPr>
                  </p:pic>
                </p:oleObj>
              </mc:Fallback>
            </mc:AlternateContent>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1d55158-8fa9-4f24-83c1-cf8dd0d42168"/>
  <p:tag name="COMMONDATA" val="eyJoZGlkIjoiNzJhM2QwZmMzYzFhM2NhYWVlYzUwZDRlZGY5MjkyNT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939">
      <a:dk1>
        <a:sysClr val="windowText" lastClr="000000"/>
      </a:dk1>
      <a:lt1>
        <a:sysClr val="window" lastClr="FFFFFF"/>
      </a:lt1>
      <a:dk2>
        <a:srgbClr val="44546A"/>
      </a:dk2>
      <a:lt2>
        <a:srgbClr val="E7E6E6"/>
      </a:lt2>
      <a:accent1>
        <a:srgbClr val="3F3F3F"/>
      </a:accent1>
      <a:accent2>
        <a:srgbClr val="7F7F7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1399</Words>
  <Application>Microsoft Office PowerPoint</Application>
  <PresentationFormat>宽屏</PresentationFormat>
  <Paragraphs>150</Paragraphs>
  <Slides>29</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9" baseType="lpstr">
      <vt:lpstr>等线</vt:lpstr>
      <vt:lpstr>等线 Light</vt:lpstr>
      <vt:lpstr>思源宋体 CN</vt:lpstr>
      <vt:lpstr>宋体</vt:lpstr>
      <vt:lpstr>微软雅黑</vt:lpstr>
      <vt:lpstr>Arial</vt:lpstr>
      <vt:lpstr>Calibri</vt:lpstr>
      <vt:lpstr>Calibri Light</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钟 璟文</cp:lastModifiedBy>
  <cp:revision>134</cp:revision>
  <dcterms:created xsi:type="dcterms:W3CDTF">2019-05-10T01:11:00Z</dcterms:created>
  <dcterms:modified xsi:type="dcterms:W3CDTF">2023-09-19T03:30:33Z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CC5E46565CFA410CA23048C3C2EB86C4_12</vt:lpwstr>
  </property>
</Properties>
</file>